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5"/>
  </p:notesMasterIdLst>
  <p:sldIdLst>
    <p:sldId id="256" r:id="rId4"/>
    <p:sldId id="257" r:id="rId6"/>
    <p:sldId id="258" r:id="rId7"/>
    <p:sldId id="284" r:id="rId8"/>
    <p:sldId id="388" r:id="rId9"/>
    <p:sldId id="384" r:id="rId10"/>
    <p:sldId id="385" r:id="rId11"/>
    <p:sldId id="386" r:id="rId12"/>
    <p:sldId id="387" r:id="rId13"/>
    <p:sldId id="422" r:id="rId14"/>
    <p:sldId id="323" r:id="rId15"/>
    <p:sldId id="348" r:id="rId16"/>
    <p:sldId id="349" r:id="rId17"/>
    <p:sldId id="350" r:id="rId18"/>
    <p:sldId id="351" r:id="rId19"/>
    <p:sldId id="324" r:id="rId20"/>
    <p:sldId id="380" r:id="rId21"/>
    <p:sldId id="381" r:id="rId22"/>
    <p:sldId id="325" r:id="rId23"/>
    <p:sldId id="421" r:id="rId24"/>
    <p:sldId id="390" r:id="rId25"/>
    <p:sldId id="391" r:id="rId26"/>
    <p:sldId id="357" r:id="rId27"/>
    <p:sldId id="360" r:id="rId28"/>
    <p:sldId id="359" r:id="rId29"/>
    <p:sldId id="362" r:id="rId30"/>
    <p:sldId id="365" r:id="rId31"/>
    <p:sldId id="366" r:id="rId32"/>
    <p:sldId id="352" r:id="rId33"/>
    <p:sldId id="353" r:id="rId34"/>
    <p:sldId id="354" r:id="rId35"/>
    <p:sldId id="355" r:id="rId36"/>
    <p:sldId id="377" r:id="rId37"/>
    <p:sldId id="378" r:id="rId38"/>
    <p:sldId id="379" r:id="rId39"/>
    <p:sldId id="383" r:id="rId40"/>
    <p:sldId id="382" r:id="rId41"/>
    <p:sldId id="262" r:id="rId42"/>
  </p:sldIdLst>
  <p:sldSz cx="12192000" cy="6858000"/>
  <p:notesSz cx="6858000" cy="9144000"/>
  <p:custDataLst>
    <p:tags r:id="rId4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l" initials="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362A5"/>
    <a:srgbClr val="69C6E1"/>
    <a:srgbClr val="455289"/>
    <a:srgbClr val="9AD9EB"/>
    <a:srgbClr val="41BBD9"/>
    <a:srgbClr val="F6F6F6"/>
    <a:srgbClr val="E8E8E8"/>
    <a:srgbClr val="223178"/>
    <a:srgbClr val="324C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guide orient="horz" pos="2118"/>
        <p:guide pos="3840"/>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7" Type="http://schemas.openxmlformats.org/officeDocument/2006/relationships/tags" Target="tags/tag1.xml"/><Relationship Id="rId46" Type="http://schemas.openxmlformats.org/officeDocument/2006/relationships/commentAuthors" Target="commentAuthors.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0DC91E-9E38-4E02-8BCA-F63EEC198F3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F2F4D7-2BD0-4281-AAF5-714A2780E65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前端采用</a:t>
            </a:r>
            <a:r>
              <a:rPr lang="en-US" altLang="zh-CN"/>
              <a:t>web</a:t>
            </a:r>
            <a:r>
              <a:rPr lang="zh-CN" altLang="en-US"/>
              <a:t>应用程序实现。我们用到了</a:t>
            </a:r>
            <a:r>
              <a:rPr lang="zh-CN" altLang="en-US">
                <a:sym typeface="+mn-ea"/>
              </a:rPr>
              <a:t>Bootstrap 前端框架和</a:t>
            </a:r>
            <a:r>
              <a:rPr lang="en-US" altLang="zh-CN">
                <a:sym typeface="+mn-ea"/>
              </a:rPr>
              <a:t>Jquery js</a:t>
            </a:r>
            <a:r>
              <a:rPr lang="zh-CN" altLang="en-US">
                <a:sym typeface="+mn-ea"/>
              </a:rPr>
              <a:t>库。</a:t>
            </a:r>
            <a:endParaRPr lang="zh-CN" altLang="en-US">
              <a:sym typeface="+mn-ea"/>
            </a:endParaRPr>
          </a:p>
          <a:p>
            <a:endParaRPr lang="zh-CN" altLang="en-US">
              <a:sym typeface="+mn-ea"/>
            </a:endParaRPr>
          </a:p>
          <a:p>
            <a:r>
              <a:rPr lang="zh-CN" altLang="en-US">
                <a:sym typeface="+mn-ea"/>
              </a:rPr>
              <a:t>Bootstrap 框架为页面提供带网格系统、背景的基本结构，以及一部分可重用组件</a:t>
            </a:r>
            <a:endParaRPr lang="zh-CN" altLang="en-US">
              <a:sym typeface="+mn-ea"/>
            </a:endParaRPr>
          </a:p>
          <a:p>
            <a:r>
              <a:rPr lang="en-US" altLang="zh-CN">
                <a:sym typeface="+mn-ea"/>
              </a:rPr>
              <a:t>Jquery </a:t>
            </a:r>
            <a:r>
              <a:rPr lang="zh-CN" altLang="en-US">
                <a:sym typeface="+mn-ea"/>
              </a:rPr>
              <a:t>提供一系列</a:t>
            </a:r>
            <a:r>
              <a:rPr lang="en-US" altLang="zh-CN">
                <a:sym typeface="+mn-ea"/>
              </a:rPr>
              <a:t>JS</a:t>
            </a:r>
            <a:r>
              <a:rPr lang="zh-CN" altLang="en-US">
                <a:sym typeface="+mn-ea"/>
              </a:rPr>
              <a:t>函数，</a:t>
            </a:r>
            <a:endParaRPr lang="zh-CN" altLang="en-US"/>
          </a:p>
          <a:p>
            <a:endParaRPr lang="zh-CN" altLang="en-US"/>
          </a:p>
          <a:p>
            <a:r>
              <a:rPr lang="zh-CN" altLang="en-US"/>
              <a:t>Bootstrap 主要核心功能特点如下：</a:t>
            </a:r>
            <a:endParaRPr lang="zh-CN" altLang="en-US"/>
          </a:p>
          <a:p>
            <a:r>
              <a:rPr lang="zh-CN" altLang="en-US"/>
              <a:t>(1).跨设备、跨浏览器</a:t>
            </a:r>
            <a:r>
              <a:rPr lang="en-US" altLang="zh-CN"/>
              <a:t>      </a:t>
            </a:r>
            <a:r>
              <a:rPr lang="zh-CN" altLang="en-US"/>
              <a:t>可以兼容所有现代浏览器</a:t>
            </a:r>
            <a:endParaRPr lang="zh-CN" altLang="en-US"/>
          </a:p>
          <a:p>
            <a:r>
              <a:rPr lang="zh-CN" altLang="en-US"/>
              <a:t>(2).响应式布局</a:t>
            </a:r>
            <a:r>
              <a:rPr lang="en-US" altLang="zh-CN"/>
              <a:t>       </a:t>
            </a:r>
            <a:r>
              <a:rPr lang="zh-CN" altLang="en-US"/>
              <a:t>不但可以支持 PC 端的各种分辨率的显示，还支持移动端 PAD、手机等屏幕的响应式切换显示。</a:t>
            </a:r>
            <a:endParaRPr lang="zh-CN" altLang="en-US"/>
          </a:p>
          <a:p>
            <a:r>
              <a:rPr lang="zh-CN" altLang="en-US"/>
              <a:t>(3).提供的全面的组件</a:t>
            </a:r>
            <a:r>
              <a:rPr lang="en-US" altLang="zh-CN"/>
              <a:t>   </a:t>
            </a:r>
            <a:r>
              <a:rPr lang="zh-CN" altLang="en-US"/>
              <a:t>包括：导航、标签、工具条、按钮等一系列组件，方便开发者调用。</a:t>
            </a:r>
            <a:endParaRPr lang="zh-CN" altLang="en-US"/>
          </a:p>
          <a:p>
            <a:r>
              <a:rPr lang="zh-CN" altLang="en-US"/>
              <a:t>(4).内置 jQuery 插件</a:t>
            </a:r>
            <a:r>
              <a:rPr lang="en-US" altLang="zh-CN"/>
              <a:t>  </a:t>
            </a:r>
            <a:r>
              <a:rPr lang="zh-CN" altLang="en-US"/>
              <a:t> 提供了很多实用性的 jquery 插件，这些插件方便开发者实现 Web 中各种常规特效。</a:t>
            </a:r>
            <a:endParaRPr lang="zh-CN" altLang="en-US"/>
          </a:p>
          <a:p>
            <a:r>
              <a:rPr lang="zh-CN" altLang="en-US"/>
              <a:t>(5).支持 HTML5、CSS3</a:t>
            </a:r>
            <a:endParaRPr lang="zh-CN" altLang="en-US"/>
          </a:p>
          <a:p>
            <a:r>
              <a:rPr lang="zh-CN" altLang="en-US"/>
              <a:t>该框架可以提高开发效率，规范名称定义，</a:t>
            </a:r>
            <a:r>
              <a:rPr lang="zh-CN" altLang="en-US"/>
              <a:t>便于维护。</a:t>
            </a:r>
            <a:endParaRPr lang="zh-CN" altLang="en-US"/>
          </a:p>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接下来对用户在平台的大致操作做一个说明。</a:t>
            </a:r>
            <a:r>
              <a:rPr lang="zh-CN" altLang="en-US">
                <a:sym typeface="+mn-ea"/>
              </a:rPr>
              <a:t>左边的流程图显示了用户基本的操作流程。</a:t>
            </a:r>
            <a:endParaRPr lang="zh-CN" altLang="en-US"/>
          </a:p>
          <a:p>
            <a:r>
              <a:rPr lang="zh-CN" altLang="en-US"/>
              <a:t>对于普通账号，也就是个人用户，主要的功能操作有两个，第一个生成证书验证码</a:t>
            </a:r>
            <a:endParaRPr lang="zh-CN" altLang="en-US"/>
          </a:p>
          <a:p>
            <a:r>
              <a:rPr lang="zh-CN" altLang="en-US"/>
              <a:t>用户登录后，可以在平台的个人页面查看到自己的证书列表，然后可以点击对应证书信息行，查看证书详细信息。如有需要，点击下方按钮生成该证书验证码</a:t>
            </a:r>
            <a:endParaRPr lang="zh-CN" altLang="en-US"/>
          </a:p>
          <a:p>
            <a:r>
              <a:rPr lang="zh-CN" altLang="en-US"/>
              <a:t>用户需要妥善保存该验证码，将验证码提供给对应的企业。企业</a:t>
            </a:r>
            <a:endParaRPr lang="zh-CN" altLang="en-US"/>
          </a:p>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普通用户的第二个主要功能是申请账号权限升级。</a:t>
            </a:r>
            <a:endParaRPr lang="zh-CN" altLang="en-US"/>
          </a:p>
          <a:p>
            <a:r>
              <a:rPr lang="zh-CN" altLang="en-US"/>
              <a:t>点击左侧菜单栏进入到对应的申请页面，填写</a:t>
            </a:r>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机构</a:t>
            </a:r>
            <a:r>
              <a:rPr lang="en-US" altLang="zh-CN"/>
              <a:t>&amp;</a:t>
            </a:r>
            <a:r>
              <a:rPr lang="zh-CN" altLang="en-US"/>
              <a:t>企业用户</a:t>
            </a:r>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CF2F4D7-2BD0-4281-AAF5-714A2780E65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CF2F4D7-2BD0-4281-AAF5-714A2780E65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CF2F4D7-2BD0-4281-AAF5-714A2780E65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CF2F4D7-2BD0-4281-AAF5-714A2780E65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095D3F07-C582-4A20-9578-6F05DC92B8E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B9EAF2-752D-4214-84C4-75EE1B0CF7C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095D3F07-C582-4A20-9578-6F05DC92B8E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1B9EAF2-752D-4214-84C4-75EE1B0CF7C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95D3F07-C582-4A20-9578-6F05DC92B8E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B9EAF2-752D-4214-84C4-75EE1B0CF7C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95D3F07-C582-4A20-9578-6F05DC92B8E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B9EAF2-752D-4214-84C4-75EE1B0CF7C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95D3F07-C582-4A20-9578-6F05DC92B8E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B9EAF2-752D-4214-84C4-75EE1B0CF7C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095D3F07-C582-4A20-9578-6F05DC92B8E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B9EAF2-752D-4214-84C4-75EE1B0CF7C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095D3F07-C582-4A20-9578-6F05DC92B8E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1B9EAF2-752D-4214-84C4-75EE1B0CF7C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095D3F07-C582-4A20-9578-6F05DC92B8E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1B9EAF2-752D-4214-84C4-75EE1B0CF7C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095D3F07-C582-4A20-9578-6F05DC92B8E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1B9EAF2-752D-4214-84C4-75EE1B0CF7C9}" type="slidenum">
              <a:rPr lang="zh-CN" altLang="en-US" smtClean="0"/>
            </a:fld>
            <a:endParaRPr lang="zh-CN" altLang="en-US"/>
          </a:p>
        </p:txBody>
      </p:sp>
      <p:sp>
        <p:nvSpPr>
          <p:cNvPr id="11" name="TextBox 10"/>
          <p:cNvSpPr txBox="1"/>
          <p:nvPr userDrawn="1"/>
        </p:nvSpPr>
        <p:spPr>
          <a:xfrm>
            <a:off x="1907704" y="6739570"/>
            <a:ext cx="1224136"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下载</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http://www.1ppt.com/xiazai/</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95D3F07-C582-4A20-9578-6F05DC92B8E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1B9EAF2-752D-4214-84C4-75EE1B0CF7C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95D3F07-C582-4A20-9578-6F05DC92B8E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1B9EAF2-752D-4214-84C4-75EE1B0CF7C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095D3F07-C582-4A20-9578-6F05DC92B8E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1B9EAF2-752D-4214-84C4-75EE1B0CF7C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5D3F07-C582-4A20-9578-6F05DC92B8E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B9EAF2-752D-4214-84C4-75EE1B0CF7C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2.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2.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6.pn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2.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2.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2.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2.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2.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2.xml"/><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2.xml"/><Relationship Id="rId2" Type="http://schemas.openxmlformats.org/officeDocument/2006/relationships/image" Target="../media/image57.png"/><Relationship Id="rId1" Type="http://schemas.openxmlformats.org/officeDocument/2006/relationships/image" Target="../media/image56.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2.xml"/><Relationship Id="rId2" Type="http://schemas.openxmlformats.org/officeDocument/2006/relationships/image" Target="../media/image59.png"/><Relationship Id="rId1"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pSp>
        <p:nvGrpSpPr>
          <p:cNvPr id="30" name="组合 29"/>
          <p:cNvGrpSpPr/>
          <p:nvPr/>
        </p:nvGrpSpPr>
        <p:grpSpPr>
          <a:xfrm>
            <a:off x="2955925" y="2319492"/>
            <a:ext cx="6280150" cy="1755238"/>
            <a:chOff x="2955925" y="2260600"/>
            <a:chExt cx="6280150" cy="1755238"/>
          </a:xfrm>
        </p:grpSpPr>
        <p:sp>
          <p:nvSpPr>
            <p:cNvPr id="25" name="文本框 24"/>
            <p:cNvSpPr txBox="1"/>
            <p:nvPr/>
          </p:nvSpPr>
          <p:spPr>
            <a:xfrm>
              <a:off x="2955925" y="2260600"/>
              <a:ext cx="6280150" cy="1322070"/>
            </a:xfrm>
            <a:prstGeom prst="rect">
              <a:avLst/>
            </a:prstGeom>
            <a:noFill/>
          </p:spPr>
          <p:txBody>
            <a:bodyPr wrap="square" rtlCol="0">
              <a:spAutoFit/>
            </a:bodyPr>
            <a:lstStyle/>
            <a:p>
              <a:pPr algn="ctr"/>
              <a:r>
                <a:rPr lang="zh-CN" altLang="en-US" sz="8000" b="1" dirty="0">
                  <a:solidFill>
                    <a:schemeClr val="accent1"/>
                  </a:solidFill>
                  <a:cs typeface="+mn-ea"/>
                  <a:sym typeface="+mn-lt"/>
                </a:rPr>
                <a:t>学习凭证网络</a:t>
              </a:r>
              <a:endParaRPr lang="zh-CN" altLang="en-US" sz="8000" b="1" dirty="0">
                <a:solidFill>
                  <a:schemeClr val="accent1"/>
                </a:solidFill>
                <a:cs typeface="+mn-ea"/>
                <a:sym typeface="+mn-lt"/>
              </a:endParaRPr>
            </a:p>
          </p:txBody>
        </p:sp>
        <p:cxnSp>
          <p:nvCxnSpPr>
            <p:cNvPr id="27" name="直接连接符 26"/>
            <p:cNvCxnSpPr/>
            <p:nvPr/>
          </p:nvCxnSpPr>
          <p:spPr>
            <a:xfrm>
              <a:off x="3124200" y="3584039"/>
              <a:ext cx="5943600" cy="0"/>
            </a:xfrm>
            <a:prstGeom prst="line">
              <a:avLst/>
            </a:prstGeom>
            <a:ln>
              <a:solidFill>
                <a:schemeClr val="accent1">
                  <a:alpha val="61000"/>
                </a:schemeClr>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3124200" y="3647538"/>
              <a:ext cx="5943600" cy="368300"/>
            </a:xfrm>
            <a:prstGeom prst="rect">
              <a:avLst/>
            </a:prstGeom>
            <a:noFill/>
          </p:spPr>
          <p:txBody>
            <a:bodyPr wrap="square" rtlCol="0">
              <a:spAutoFit/>
            </a:bodyPr>
            <a:lstStyle/>
            <a:p>
              <a:pPr algn="ctr"/>
              <a:r>
                <a:rPr lang="zh-CN" altLang="en-US" dirty="0">
                  <a:solidFill>
                    <a:schemeClr val="accent4">
                      <a:lumMod val="75000"/>
                    </a:schemeClr>
                  </a:solidFill>
                  <a:cs typeface="+mn-ea"/>
                  <a:sym typeface="+mn-lt"/>
                </a:rPr>
                <a:t>区块链实训大作业答辩</a:t>
              </a:r>
              <a:endParaRPr lang="zh-CN" altLang="en-US" dirty="0">
                <a:solidFill>
                  <a:schemeClr val="accent4">
                    <a:lumMod val="75000"/>
                  </a:schemeClr>
                </a:solidFill>
                <a:cs typeface="+mn-ea"/>
                <a:sym typeface="+mn-lt"/>
              </a:endParaRPr>
            </a:p>
          </p:txBody>
        </p:sp>
      </p:grpSp>
      <p:sp>
        <p:nvSpPr>
          <p:cNvPr id="32" name="文本框 31"/>
          <p:cNvSpPr txBox="1"/>
          <p:nvPr/>
        </p:nvSpPr>
        <p:spPr>
          <a:xfrm>
            <a:off x="2955925" y="4138295"/>
            <a:ext cx="6367145" cy="368300"/>
          </a:xfrm>
          <a:prstGeom prst="rect">
            <a:avLst/>
          </a:prstGeom>
          <a:noFill/>
        </p:spPr>
        <p:txBody>
          <a:bodyPr wrap="square" rtlCol="0">
            <a:spAutoFit/>
          </a:bodyPr>
          <a:lstStyle/>
          <a:p>
            <a:r>
              <a:rPr lang="zh-CN" altLang="en-US" dirty="0">
                <a:solidFill>
                  <a:srgbClr val="5362A5"/>
                </a:solidFill>
                <a:cs typeface="+mn-ea"/>
                <a:sym typeface="+mn-lt"/>
              </a:rPr>
              <a:t>第</a:t>
            </a:r>
            <a:r>
              <a:rPr lang="en-US" altLang="zh-CN" dirty="0">
                <a:solidFill>
                  <a:srgbClr val="5362A5"/>
                </a:solidFill>
                <a:cs typeface="+mn-ea"/>
                <a:sym typeface="+mn-lt"/>
              </a:rPr>
              <a:t>2</a:t>
            </a:r>
            <a:r>
              <a:rPr lang="zh-CN" altLang="en-US" dirty="0">
                <a:solidFill>
                  <a:srgbClr val="5362A5"/>
                </a:solidFill>
                <a:cs typeface="+mn-ea"/>
                <a:sym typeface="+mn-lt"/>
              </a:rPr>
              <a:t>组：陈俊鹏（组长）、伍华明、刘聪平、黄欣怡、赵奥田</a:t>
            </a:r>
            <a:endParaRPr lang="zh-CN" altLang="en-US" dirty="0">
              <a:solidFill>
                <a:srgbClr val="5362A5"/>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12" name="组合 11"/>
          <p:cNvGrpSpPr/>
          <p:nvPr/>
        </p:nvGrpSpPr>
        <p:grpSpPr>
          <a:xfrm>
            <a:off x="-11113" y="1"/>
            <a:ext cx="1992314" cy="1701800"/>
            <a:chOff x="-11114" y="0"/>
            <a:chExt cx="2627313" cy="2852737"/>
          </a:xfrm>
        </p:grpSpPr>
        <p:sp>
          <p:nvSpPr>
            <p:cNvPr id="8" name="直角三角形 3"/>
            <p:cNvSpPr/>
            <p:nvPr/>
          </p:nvSpPr>
          <p:spPr>
            <a:xfrm>
              <a:off x="-11114" y="0"/>
              <a:ext cx="2627313" cy="2852737"/>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2188618"/>
                <a:gd name="connsiteY0-18" fmla="*/ 1498600 h 1498600"/>
                <a:gd name="connsiteX1-19" fmla="*/ 0 w 2188618"/>
                <a:gd name="connsiteY1-20" fmla="*/ 0 h 1498600"/>
                <a:gd name="connsiteX2-21" fmla="*/ 2188618 w 2188618"/>
                <a:gd name="connsiteY2-22" fmla="*/ 225540 h 1498600"/>
                <a:gd name="connsiteX3-23" fmla="*/ 0 w 2188618"/>
                <a:gd name="connsiteY3-24" fmla="*/ 1498600 h 1498600"/>
              </a:gdLst>
              <a:ahLst/>
              <a:cxnLst>
                <a:cxn ang="0">
                  <a:pos x="connsiteX0-1" y="connsiteY0-2"/>
                </a:cxn>
                <a:cxn ang="0">
                  <a:pos x="connsiteX1-3" y="connsiteY1-4"/>
                </a:cxn>
                <a:cxn ang="0">
                  <a:pos x="connsiteX2-5" y="connsiteY2-6"/>
                </a:cxn>
                <a:cxn ang="0">
                  <a:pos x="connsiteX3-7" y="connsiteY3-8"/>
                </a:cxn>
              </a:cxnLst>
              <a:rect l="l" t="t" r="r" b="b"/>
              <a:pathLst>
                <a:path w="2188618" h="1498600">
                  <a:moveTo>
                    <a:pt x="0" y="1498600"/>
                  </a:moveTo>
                  <a:lnTo>
                    <a:pt x="0" y="0"/>
                  </a:lnTo>
                  <a:lnTo>
                    <a:pt x="2188618" y="225540"/>
                  </a:lnTo>
                  <a:lnTo>
                    <a:pt x="0" y="1498600"/>
                  </a:lnTo>
                  <a:close/>
                </a:path>
              </a:pathLst>
            </a:cu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直角三角形 3"/>
            <p:cNvSpPr/>
            <p:nvPr/>
          </p:nvSpPr>
          <p:spPr>
            <a:xfrm>
              <a:off x="0" y="736600"/>
              <a:ext cx="679450" cy="14986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直角三角形 3"/>
            <p:cNvSpPr/>
            <p:nvPr/>
          </p:nvSpPr>
          <p:spPr>
            <a:xfrm>
              <a:off x="0" y="0"/>
              <a:ext cx="1651000" cy="14732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Lst>
              <a:ahLst/>
              <a:cxnLst>
                <a:cxn ang="0">
                  <a:pos x="connsiteX0-1" y="connsiteY0-2"/>
                </a:cxn>
                <a:cxn ang="0">
                  <a:pos x="connsiteX1-3" y="connsiteY1-4"/>
                </a:cxn>
                <a:cxn ang="0">
                  <a:pos x="connsiteX2-5" y="connsiteY2-6"/>
                </a:cxn>
                <a:cxn ang="0">
                  <a:pos x="connsiteX3-7" y="connsiteY3-8"/>
                </a:cxn>
              </a:cxnLst>
              <a:rect l="l" t="t" r="r" b="b"/>
              <a:pathLst>
                <a:path w="1651000" h="2679700">
                  <a:moveTo>
                    <a:pt x="0" y="1498600"/>
                  </a:moveTo>
                  <a:lnTo>
                    <a:pt x="0" y="0"/>
                  </a:lnTo>
                  <a:lnTo>
                    <a:pt x="1651000" y="2679700"/>
                  </a:lnTo>
                  <a:lnTo>
                    <a:pt x="0" y="1498600"/>
                  </a:lnTo>
                  <a:close/>
                </a:path>
              </a:pathLst>
            </a:cu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直角三角形 3"/>
            <p:cNvSpPr/>
            <p:nvPr/>
          </p:nvSpPr>
          <p:spPr>
            <a:xfrm>
              <a:off x="0" y="0"/>
              <a:ext cx="2184400" cy="17907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直角三角形 3"/>
            <p:cNvSpPr/>
            <p:nvPr/>
          </p:nvSpPr>
          <p:spPr>
            <a:xfrm rot="5400000" flipV="1">
              <a:off x="370493" y="-381605"/>
              <a:ext cx="1597025" cy="2360236"/>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1299144"/>
                <a:gd name="connsiteY0-18" fmla="*/ 1498600 h 3725857"/>
                <a:gd name="connsiteX1-19" fmla="*/ 0 w 1299144"/>
                <a:gd name="connsiteY1-20" fmla="*/ 0 h 3725857"/>
                <a:gd name="connsiteX2-21" fmla="*/ 1299144 w 1299144"/>
                <a:gd name="connsiteY2-22" fmla="*/ 3725857 h 3725857"/>
                <a:gd name="connsiteX3-23" fmla="*/ 0 w 1299144"/>
                <a:gd name="connsiteY3-24" fmla="*/ 1498600 h 3725857"/>
              </a:gdLst>
              <a:ahLst/>
              <a:cxnLst>
                <a:cxn ang="0">
                  <a:pos x="connsiteX0-1" y="connsiteY0-2"/>
                </a:cxn>
                <a:cxn ang="0">
                  <a:pos x="connsiteX1-3" y="connsiteY1-4"/>
                </a:cxn>
                <a:cxn ang="0">
                  <a:pos x="connsiteX2-5" y="connsiteY2-6"/>
                </a:cxn>
                <a:cxn ang="0">
                  <a:pos x="connsiteX3-7" y="connsiteY3-8"/>
                </a:cxn>
              </a:cxnLst>
              <a:rect l="l" t="t" r="r" b="b"/>
              <a:pathLst>
                <a:path w="1299144" h="3725857">
                  <a:moveTo>
                    <a:pt x="0" y="1498600"/>
                  </a:moveTo>
                  <a:lnTo>
                    <a:pt x="0" y="0"/>
                  </a:lnTo>
                  <a:lnTo>
                    <a:pt x="1299144" y="3725857"/>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818962" y="990600"/>
              <a:ext cx="13970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342900" y="1382713"/>
              <a:ext cx="139700" cy="101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直角三角形 3"/>
            <p:cNvSpPr/>
            <p:nvPr/>
          </p:nvSpPr>
          <p:spPr>
            <a:xfrm>
              <a:off x="0" y="310357"/>
              <a:ext cx="969777" cy="127635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4" name="文本框 13"/>
          <p:cNvSpPr txBox="1"/>
          <p:nvPr/>
        </p:nvSpPr>
        <p:spPr>
          <a:xfrm>
            <a:off x="3690620" y="3239135"/>
            <a:ext cx="4810125" cy="645160"/>
          </a:xfrm>
          <a:prstGeom prst="rect">
            <a:avLst/>
          </a:prstGeom>
          <a:noFill/>
        </p:spPr>
        <p:txBody>
          <a:bodyPr wrap="square" rtlCol="0">
            <a:spAutoFit/>
          </a:bodyPr>
          <a:p>
            <a:pPr lvl="0" algn="l"/>
            <a:r>
              <a:rPr lang="zh-CN" altLang="en-US" sz="3600" b="1" dirty="0">
                <a:solidFill>
                  <a:schemeClr val="accent1"/>
                </a:solidFill>
                <a:cs typeface="+mn-ea"/>
                <a:sym typeface="+mn-lt"/>
              </a:rPr>
              <a:t>学习凭证网络视频演示</a:t>
            </a:r>
            <a:endParaRPr lang="zh-CN" altLang="en-US" sz="3600" b="1" dirty="0">
              <a:solidFill>
                <a:schemeClr val="accent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53" presetClass="entr" presetSubtype="16" fill="hold" grpId="2"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ppt_w</p:attrName>
                                        </p:attrNameLst>
                                      </p:cBhvr>
                                      <p:tavLst>
                                        <p:tav tm="0">
                                          <p:val>
                                            <p:fltVal val="0"/>
                                          </p:val>
                                        </p:tav>
                                        <p:tav tm="100000">
                                          <p:val>
                                            <p:strVal val="#ppt_w"/>
                                          </p:val>
                                        </p:tav>
                                      </p:tavLst>
                                    </p:anim>
                                    <p:anim calcmode="lin" valueType="num">
                                      <p:cBhvr>
                                        <p:cTn id="12" dur="500" fill="hold"/>
                                        <p:tgtEl>
                                          <p:spTgt spid="14"/>
                                        </p:tgtEl>
                                        <p:attrNameLst>
                                          <p:attrName>ppt_h</p:attrName>
                                        </p:attrNameLst>
                                      </p:cBhvr>
                                      <p:tavLst>
                                        <p:tav tm="0">
                                          <p:val>
                                            <p:fltVal val="0"/>
                                          </p:val>
                                        </p:tav>
                                        <p:tav tm="100000">
                                          <p:val>
                                            <p:strVal val="#ppt_h"/>
                                          </p:val>
                                        </p:tav>
                                      </p:tavLst>
                                    </p:anim>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4" grpId="2"/>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5" name="文本框 24"/>
          <p:cNvSpPr txBox="1"/>
          <p:nvPr/>
        </p:nvSpPr>
        <p:spPr>
          <a:xfrm>
            <a:off x="3867150" y="3311867"/>
            <a:ext cx="4457700" cy="922020"/>
          </a:xfrm>
          <a:prstGeom prst="rect">
            <a:avLst/>
          </a:prstGeom>
          <a:noFill/>
        </p:spPr>
        <p:txBody>
          <a:bodyPr wrap="square" rtlCol="0">
            <a:spAutoFit/>
          </a:bodyPr>
          <a:lstStyle/>
          <a:p>
            <a:pPr algn="ctr"/>
            <a:r>
              <a:rPr lang="zh-CN" altLang="en-US" sz="5400" b="1" dirty="0">
                <a:solidFill>
                  <a:schemeClr val="accent1"/>
                </a:solidFill>
                <a:cs typeface="+mn-ea"/>
                <a:sym typeface="+mn-lt"/>
              </a:rPr>
              <a:t>项目架构</a:t>
            </a:r>
            <a:endParaRPr lang="zh-CN" altLang="en-US" sz="5400" b="1" dirty="0">
              <a:solidFill>
                <a:schemeClr val="accent1"/>
              </a:solidFill>
              <a:cs typeface="+mn-ea"/>
              <a:sym typeface="+mn-lt"/>
            </a:endParaRPr>
          </a:p>
        </p:txBody>
      </p:sp>
      <p:sp>
        <p:nvSpPr>
          <p:cNvPr id="2" name="文本框 1"/>
          <p:cNvSpPr txBox="1"/>
          <p:nvPr/>
        </p:nvSpPr>
        <p:spPr>
          <a:xfrm>
            <a:off x="4375150" y="2250038"/>
            <a:ext cx="3441700" cy="1014730"/>
          </a:xfrm>
          <a:prstGeom prst="rect">
            <a:avLst/>
          </a:prstGeom>
          <a:noFill/>
        </p:spPr>
        <p:txBody>
          <a:bodyPr wrap="square" rtlCol="0">
            <a:spAutoFit/>
          </a:bodyPr>
          <a:lstStyle/>
          <a:p>
            <a:pPr algn="ctr"/>
            <a:r>
              <a:rPr lang="en-US" altLang="zh-CN" sz="6000" dirty="0">
                <a:solidFill>
                  <a:schemeClr val="tx1">
                    <a:lumMod val="65000"/>
                    <a:lumOff val="35000"/>
                  </a:schemeClr>
                </a:solidFill>
                <a:cs typeface="+mn-ea"/>
                <a:sym typeface="+mn-lt"/>
              </a:rPr>
              <a:t>PART 02</a:t>
            </a:r>
            <a:endParaRPr lang="en-US" altLang="zh-CN" sz="6000" dirty="0">
              <a:solidFill>
                <a:schemeClr val="tx1">
                  <a:lumMod val="65000"/>
                  <a:lumOff val="35000"/>
                </a:schemeClr>
              </a:solidFill>
              <a:cs typeface="+mn-ea"/>
              <a:sym typeface="+mn-lt"/>
            </a:endParaRPr>
          </a:p>
        </p:txBody>
      </p:sp>
      <p:sp>
        <p:nvSpPr>
          <p:cNvPr id="3" name="文本框 2"/>
          <p:cNvSpPr txBox="1"/>
          <p:nvPr/>
        </p:nvSpPr>
        <p:spPr>
          <a:xfrm>
            <a:off x="4187825" y="4238630"/>
            <a:ext cx="3816350" cy="368300"/>
          </a:xfrm>
          <a:prstGeom prst="rect">
            <a:avLst/>
          </a:prstGeom>
          <a:noFill/>
        </p:spPr>
        <p:txBody>
          <a:bodyPr wrap="square" rtlCol="0">
            <a:spAutoFit/>
          </a:bodyPr>
          <a:lstStyle/>
          <a:p>
            <a:pPr algn="ctr"/>
            <a:r>
              <a:rPr lang="en-US" dirty="0">
                <a:solidFill>
                  <a:schemeClr val="accent2">
                    <a:lumMod val="75000"/>
                  </a:schemeClr>
                </a:solidFill>
                <a:cs typeface="+mn-ea"/>
                <a:sym typeface="+mn-lt"/>
              </a:rPr>
              <a:t>Project Architecture</a:t>
            </a:r>
            <a:endParaRPr lang="en-US" dirty="0">
              <a:solidFill>
                <a:schemeClr val="accent2">
                  <a:lumMod val="7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1000"/>
                                        <p:tgtEl>
                                          <p:spTgt spid="25"/>
                                        </p:tgtEl>
                                      </p:cBhvr>
                                    </p:animEffect>
                                    <p:anim calcmode="lin" valueType="num">
                                      <p:cBhvr>
                                        <p:cTn id="12" dur="1000" fill="hold"/>
                                        <p:tgtEl>
                                          <p:spTgt spid="25"/>
                                        </p:tgtEl>
                                        <p:attrNameLst>
                                          <p:attrName>ppt_x</p:attrName>
                                        </p:attrNameLst>
                                      </p:cBhvr>
                                      <p:tavLst>
                                        <p:tav tm="0">
                                          <p:val>
                                            <p:strVal val="#ppt_x"/>
                                          </p:val>
                                        </p:tav>
                                        <p:tav tm="100000">
                                          <p:val>
                                            <p:strVal val="#ppt_x"/>
                                          </p:val>
                                        </p:tav>
                                      </p:tavLst>
                                    </p:anim>
                                    <p:anim calcmode="lin" valueType="num">
                                      <p:cBhvr>
                                        <p:cTn id="13" dur="1000" fill="hold"/>
                                        <p:tgtEl>
                                          <p:spTgt spid="25"/>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anim calcmode="lin" valueType="num">
                                      <p:cBhvr>
                                        <p:cTn id="17" dur="1000" fill="hold"/>
                                        <p:tgtEl>
                                          <p:spTgt spid="3"/>
                                        </p:tgtEl>
                                        <p:attrNameLst>
                                          <p:attrName>ppt_x</p:attrName>
                                        </p:attrNameLst>
                                      </p:cBhvr>
                                      <p:tavLst>
                                        <p:tav tm="0">
                                          <p:val>
                                            <p:strVal val="#ppt_x"/>
                                          </p:val>
                                        </p:tav>
                                        <p:tav tm="100000">
                                          <p:val>
                                            <p:strVal val="#ppt_x"/>
                                          </p:val>
                                        </p:tav>
                                      </p:tavLst>
                                    </p:anim>
                                    <p:anim calcmode="lin" valueType="num">
                                      <p:cBhvr>
                                        <p:cTn id="1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12" name="组合 11"/>
          <p:cNvGrpSpPr/>
          <p:nvPr/>
        </p:nvGrpSpPr>
        <p:grpSpPr>
          <a:xfrm>
            <a:off x="-11113" y="1"/>
            <a:ext cx="1992314" cy="1701800"/>
            <a:chOff x="-11114" y="0"/>
            <a:chExt cx="2627313" cy="2852737"/>
          </a:xfrm>
        </p:grpSpPr>
        <p:sp>
          <p:nvSpPr>
            <p:cNvPr id="8" name="直角三角形 3"/>
            <p:cNvSpPr/>
            <p:nvPr/>
          </p:nvSpPr>
          <p:spPr>
            <a:xfrm>
              <a:off x="-11114" y="0"/>
              <a:ext cx="2627313" cy="2852737"/>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2188618"/>
                <a:gd name="connsiteY0-18" fmla="*/ 1498600 h 1498600"/>
                <a:gd name="connsiteX1-19" fmla="*/ 0 w 2188618"/>
                <a:gd name="connsiteY1-20" fmla="*/ 0 h 1498600"/>
                <a:gd name="connsiteX2-21" fmla="*/ 2188618 w 2188618"/>
                <a:gd name="connsiteY2-22" fmla="*/ 225540 h 1498600"/>
                <a:gd name="connsiteX3-23" fmla="*/ 0 w 2188618"/>
                <a:gd name="connsiteY3-24" fmla="*/ 1498600 h 1498600"/>
              </a:gdLst>
              <a:ahLst/>
              <a:cxnLst>
                <a:cxn ang="0">
                  <a:pos x="connsiteX0-1" y="connsiteY0-2"/>
                </a:cxn>
                <a:cxn ang="0">
                  <a:pos x="connsiteX1-3" y="connsiteY1-4"/>
                </a:cxn>
                <a:cxn ang="0">
                  <a:pos x="connsiteX2-5" y="connsiteY2-6"/>
                </a:cxn>
                <a:cxn ang="0">
                  <a:pos x="connsiteX3-7" y="connsiteY3-8"/>
                </a:cxn>
              </a:cxnLst>
              <a:rect l="l" t="t" r="r" b="b"/>
              <a:pathLst>
                <a:path w="2188618" h="1498600">
                  <a:moveTo>
                    <a:pt x="0" y="1498600"/>
                  </a:moveTo>
                  <a:lnTo>
                    <a:pt x="0" y="0"/>
                  </a:lnTo>
                  <a:lnTo>
                    <a:pt x="2188618" y="225540"/>
                  </a:lnTo>
                  <a:lnTo>
                    <a:pt x="0" y="1498600"/>
                  </a:lnTo>
                  <a:close/>
                </a:path>
              </a:pathLst>
            </a:cu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直角三角形 3"/>
            <p:cNvSpPr/>
            <p:nvPr/>
          </p:nvSpPr>
          <p:spPr>
            <a:xfrm>
              <a:off x="0" y="736600"/>
              <a:ext cx="679450" cy="14986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直角三角形 3"/>
            <p:cNvSpPr/>
            <p:nvPr/>
          </p:nvSpPr>
          <p:spPr>
            <a:xfrm>
              <a:off x="0" y="0"/>
              <a:ext cx="1651000" cy="14732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Lst>
              <a:ahLst/>
              <a:cxnLst>
                <a:cxn ang="0">
                  <a:pos x="connsiteX0-1" y="connsiteY0-2"/>
                </a:cxn>
                <a:cxn ang="0">
                  <a:pos x="connsiteX1-3" y="connsiteY1-4"/>
                </a:cxn>
                <a:cxn ang="0">
                  <a:pos x="connsiteX2-5" y="connsiteY2-6"/>
                </a:cxn>
                <a:cxn ang="0">
                  <a:pos x="connsiteX3-7" y="connsiteY3-8"/>
                </a:cxn>
              </a:cxnLst>
              <a:rect l="l" t="t" r="r" b="b"/>
              <a:pathLst>
                <a:path w="1651000" h="2679700">
                  <a:moveTo>
                    <a:pt x="0" y="1498600"/>
                  </a:moveTo>
                  <a:lnTo>
                    <a:pt x="0" y="0"/>
                  </a:lnTo>
                  <a:lnTo>
                    <a:pt x="1651000" y="2679700"/>
                  </a:lnTo>
                  <a:lnTo>
                    <a:pt x="0" y="1498600"/>
                  </a:lnTo>
                  <a:close/>
                </a:path>
              </a:pathLst>
            </a:cu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直角三角形 3"/>
            <p:cNvSpPr/>
            <p:nvPr/>
          </p:nvSpPr>
          <p:spPr>
            <a:xfrm>
              <a:off x="0" y="0"/>
              <a:ext cx="2184400" cy="17907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直角三角形 3"/>
            <p:cNvSpPr/>
            <p:nvPr/>
          </p:nvSpPr>
          <p:spPr>
            <a:xfrm rot="5400000" flipV="1">
              <a:off x="370493" y="-381605"/>
              <a:ext cx="1597025" cy="2360236"/>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1299144"/>
                <a:gd name="connsiteY0-18" fmla="*/ 1498600 h 3725857"/>
                <a:gd name="connsiteX1-19" fmla="*/ 0 w 1299144"/>
                <a:gd name="connsiteY1-20" fmla="*/ 0 h 3725857"/>
                <a:gd name="connsiteX2-21" fmla="*/ 1299144 w 1299144"/>
                <a:gd name="connsiteY2-22" fmla="*/ 3725857 h 3725857"/>
                <a:gd name="connsiteX3-23" fmla="*/ 0 w 1299144"/>
                <a:gd name="connsiteY3-24" fmla="*/ 1498600 h 3725857"/>
              </a:gdLst>
              <a:ahLst/>
              <a:cxnLst>
                <a:cxn ang="0">
                  <a:pos x="connsiteX0-1" y="connsiteY0-2"/>
                </a:cxn>
                <a:cxn ang="0">
                  <a:pos x="connsiteX1-3" y="connsiteY1-4"/>
                </a:cxn>
                <a:cxn ang="0">
                  <a:pos x="connsiteX2-5" y="connsiteY2-6"/>
                </a:cxn>
                <a:cxn ang="0">
                  <a:pos x="connsiteX3-7" y="connsiteY3-8"/>
                </a:cxn>
              </a:cxnLst>
              <a:rect l="l" t="t" r="r" b="b"/>
              <a:pathLst>
                <a:path w="1299144" h="3725857">
                  <a:moveTo>
                    <a:pt x="0" y="1498600"/>
                  </a:moveTo>
                  <a:lnTo>
                    <a:pt x="0" y="0"/>
                  </a:lnTo>
                  <a:lnTo>
                    <a:pt x="1299144" y="3725857"/>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818962" y="990600"/>
              <a:ext cx="13970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342900" y="1382713"/>
              <a:ext cx="139700" cy="101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直角三角形 3"/>
            <p:cNvSpPr/>
            <p:nvPr/>
          </p:nvSpPr>
          <p:spPr>
            <a:xfrm>
              <a:off x="0" y="310357"/>
              <a:ext cx="969777" cy="127635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2" name="图片 1" descr="学习凭证网络——逻辑架构图"/>
          <p:cNvPicPr>
            <a:picLocks noChangeAspect="1"/>
          </p:cNvPicPr>
          <p:nvPr/>
        </p:nvPicPr>
        <p:blipFill>
          <a:blip r:embed="rId1"/>
          <a:stretch>
            <a:fillRect/>
          </a:stretch>
        </p:blipFill>
        <p:spPr>
          <a:xfrm>
            <a:off x="6997065" y="0"/>
            <a:ext cx="5194935" cy="6858000"/>
          </a:xfrm>
          <a:prstGeom prst="rect">
            <a:avLst/>
          </a:prstGeom>
        </p:spPr>
      </p:pic>
      <p:sp>
        <p:nvSpPr>
          <p:cNvPr id="13" name="文本框 12"/>
          <p:cNvSpPr txBox="1"/>
          <p:nvPr/>
        </p:nvSpPr>
        <p:spPr>
          <a:xfrm>
            <a:off x="1778847" y="546360"/>
            <a:ext cx="3076998" cy="521970"/>
          </a:xfrm>
          <a:prstGeom prst="rect">
            <a:avLst/>
          </a:prstGeom>
          <a:noFill/>
        </p:spPr>
        <p:txBody>
          <a:bodyPr wrap="square" rtlCol="0">
            <a:spAutoFit/>
          </a:bodyPr>
          <a:lstStyle/>
          <a:p>
            <a:pPr lvl="0" algn="l"/>
            <a:r>
              <a:rPr lang="zh-CN" altLang="en-US" sz="2800" b="1" dirty="0">
                <a:solidFill>
                  <a:schemeClr val="accent1"/>
                </a:solidFill>
                <a:cs typeface="+mn-ea"/>
                <a:sym typeface="+mn-lt"/>
              </a:rPr>
              <a:t>系统逻辑架构</a:t>
            </a:r>
            <a:endParaRPr lang="zh-CN" altLang="en-US" sz="2800" b="1" dirty="0">
              <a:solidFill>
                <a:schemeClr val="accent1"/>
              </a:solidFill>
              <a:cs typeface="+mn-ea"/>
              <a:sym typeface="+mn-lt"/>
            </a:endParaRPr>
          </a:p>
        </p:txBody>
      </p:sp>
      <p:sp>
        <p:nvSpPr>
          <p:cNvPr id="3" name="文本框 2"/>
          <p:cNvSpPr txBox="1"/>
          <p:nvPr/>
        </p:nvSpPr>
        <p:spPr>
          <a:xfrm>
            <a:off x="513080" y="1245870"/>
            <a:ext cx="6080125" cy="4092575"/>
          </a:xfrm>
          <a:prstGeom prst="rect">
            <a:avLst/>
          </a:prstGeom>
          <a:noFill/>
        </p:spPr>
        <p:txBody>
          <a:bodyPr wrap="square" rtlCol="0">
            <a:spAutoFit/>
          </a:bodyPr>
          <a:lstStyle/>
          <a:p>
            <a:pPr marL="342900" indent="-342900">
              <a:buFont typeface="Arial" panose="020B0604020202020204" pitchFamily="34" charset="0"/>
              <a:buChar char="•"/>
            </a:pPr>
            <a:r>
              <a:rPr lang="zh-CN" altLang="en-US" sz="2000" b="1"/>
              <a:t>前端部分</a:t>
            </a:r>
            <a:r>
              <a:rPr lang="zh-CN" altLang="en-US" sz="2000"/>
              <a:t>：</a:t>
            </a:r>
            <a:endParaRPr lang="zh-CN" altLang="en-US" sz="2000"/>
          </a:p>
          <a:p>
            <a:pPr marL="800100" lvl="1" indent="-342900">
              <a:buFont typeface="Arial" panose="020B0604020202020204" pitchFamily="34" charset="0"/>
              <a:buChar char="•"/>
            </a:pPr>
            <a:r>
              <a:rPr lang="zh-CN" altLang="en-US" sz="2000"/>
              <a:t>采用</a:t>
            </a:r>
            <a:r>
              <a:rPr lang="en-US" altLang="zh-CN" sz="2000"/>
              <a:t>Bootstrap</a:t>
            </a:r>
            <a:r>
              <a:rPr lang="zh-CN" altLang="en-US" sz="2000"/>
              <a:t>开源前端框架以及</a:t>
            </a:r>
            <a:r>
              <a:rPr lang="en-US" altLang="zh-CN" sz="2000"/>
              <a:t>JQuery</a:t>
            </a:r>
            <a:r>
              <a:rPr lang="zh-CN" altLang="en-US" sz="2000"/>
              <a:t>开源</a:t>
            </a:r>
            <a:r>
              <a:rPr lang="en-US" altLang="zh-CN" sz="2000"/>
              <a:t>JavaScript</a:t>
            </a:r>
            <a:r>
              <a:rPr lang="zh-CN" altLang="en-US" sz="2000"/>
              <a:t>库</a:t>
            </a:r>
            <a:endParaRPr lang="zh-CN" altLang="en-US" sz="2000"/>
          </a:p>
          <a:p>
            <a:pPr marL="800100" lvl="1" indent="-342900">
              <a:buFont typeface="Arial" panose="020B0604020202020204" pitchFamily="34" charset="0"/>
              <a:buChar char="•"/>
            </a:pPr>
            <a:r>
              <a:rPr lang="zh-CN" altLang="en-US" sz="2000"/>
              <a:t>快速开发响应式页面，可以以尽可能简单的 API 实现响应的数据绑定和组合的视图组件</a:t>
            </a:r>
            <a:endParaRPr lang="zh-CN" altLang="en-US" sz="2000"/>
          </a:p>
          <a:p>
            <a:pPr marL="342900" lvl="0" indent="-342900">
              <a:buFont typeface="Arial" panose="020B0604020202020204" pitchFamily="34" charset="0"/>
              <a:buChar char="•"/>
            </a:pPr>
            <a:r>
              <a:rPr lang="zh-CN" altLang="en-US" sz="2000" b="1">
                <a:solidFill>
                  <a:schemeClr val="tx1"/>
                </a:solidFill>
              </a:rPr>
              <a:t>后端部分</a:t>
            </a:r>
            <a:r>
              <a:rPr lang="zh-CN" altLang="en-US" sz="2000"/>
              <a:t>：</a:t>
            </a:r>
            <a:endParaRPr lang="zh-CN" altLang="en-US" sz="2000"/>
          </a:p>
          <a:p>
            <a:pPr marL="800100" lvl="1" indent="-342900">
              <a:buFont typeface="Arial" panose="020B0604020202020204" pitchFamily="34" charset="0"/>
              <a:buChar char="•"/>
            </a:pPr>
            <a:r>
              <a:rPr lang="en-US" altLang="zh-CN" sz="2000"/>
              <a:t>JDK11</a:t>
            </a:r>
            <a:endParaRPr lang="zh-CN" altLang="en-US" sz="2000"/>
          </a:p>
          <a:p>
            <a:pPr marL="800100" lvl="1" indent="-342900">
              <a:buFont typeface="Arial" panose="020B0604020202020204" pitchFamily="34" charset="0"/>
              <a:buChar char="•"/>
            </a:pPr>
            <a:r>
              <a:rPr lang="zh-CN" altLang="en-US" sz="2000"/>
              <a:t>基于</a:t>
            </a:r>
            <a:r>
              <a:rPr lang="en-US" altLang="zh-CN" sz="2000"/>
              <a:t>SpringBoot</a:t>
            </a:r>
            <a:r>
              <a:rPr lang="zh-CN" altLang="en-US" sz="2000"/>
              <a:t>框架进行开发</a:t>
            </a:r>
            <a:endParaRPr lang="zh-CN" altLang="en-US" sz="2000"/>
          </a:p>
          <a:p>
            <a:pPr marL="800100" lvl="1" indent="-342900">
              <a:buFont typeface="Arial" panose="020B0604020202020204" pitchFamily="34" charset="0"/>
              <a:buChar char="•"/>
            </a:pPr>
            <a:r>
              <a:rPr lang="en-US" altLang="zh-CN" sz="2000"/>
              <a:t>SpringMVC</a:t>
            </a:r>
            <a:r>
              <a:rPr lang="zh-CN" altLang="en-US" sz="2000"/>
              <a:t>分层架构</a:t>
            </a:r>
            <a:endParaRPr lang="zh-CN" altLang="en-US" sz="2000"/>
          </a:p>
          <a:p>
            <a:pPr marL="800100" lvl="1" indent="-342900">
              <a:buFont typeface="Arial" panose="020B0604020202020204" pitchFamily="34" charset="0"/>
              <a:buChar char="•"/>
            </a:pPr>
            <a:r>
              <a:rPr lang="zh-CN" altLang="en-US" sz="2000"/>
              <a:t>数据持久层框架：</a:t>
            </a:r>
            <a:r>
              <a:rPr lang="en-US" altLang="zh-CN" sz="2000"/>
              <a:t>Mybatis</a:t>
            </a:r>
            <a:endParaRPr lang="en-US" altLang="zh-CN" sz="2000"/>
          </a:p>
          <a:p>
            <a:pPr marL="800100" lvl="1" indent="-342900">
              <a:buFont typeface="Arial" panose="020B0604020202020204" pitchFamily="34" charset="0"/>
              <a:buChar char="•"/>
            </a:pPr>
            <a:r>
              <a:rPr lang="zh-CN" altLang="en-US" sz="2000"/>
              <a:t>区块链交互：</a:t>
            </a:r>
            <a:r>
              <a:rPr lang="en-US" altLang="zh-CN" sz="2000"/>
              <a:t>FISCO BCOS java-SDK</a:t>
            </a:r>
            <a:endParaRPr lang="en-US" altLang="zh-CN" sz="2000"/>
          </a:p>
          <a:p>
            <a:pPr marL="800100" lvl="1" indent="-342900">
              <a:buFont typeface="Arial" panose="020B0604020202020204" pitchFamily="34" charset="0"/>
              <a:buChar char="•"/>
            </a:pPr>
            <a:r>
              <a:rPr lang="zh-CN" altLang="en-US" sz="2000"/>
              <a:t>数据库：</a:t>
            </a:r>
            <a:r>
              <a:rPr lang="en-US" altLang="zh-CN" sz="2000"/>
              <a:t>MySQL5.6</a:t>
            </a:r>
            <a:endParaRPr lang="en-US" altLang="zh-CN" sz="2000"/>
          </a:p>
          <a:p>
            <a:pPr marL="800100" lvl="1" indent="-342900">
              <a:buFont typeface="Arial" panose="020B0604020202020204" pitchFamily="34" charset="0"/>
              <a:buChar char="•"/>
            </a:pPr>
            <a:r>
              <a:rPr lang="zh-CN" altLang="en-US" sz="2000"/>
              <a:t>区块链：单群组</a:t>
            </a:r>
            <a:r>
              <a:rPr lang="en-US" altLang="zh-CN" sz="2000"/>
              <a:t>FISCO BCOS</a:t>
            </a:r>
            <a:r>
              <a:rPr lang="zh-CN" altLang="en-US" sz="2000"/>
              <a:t>联盟链</a:t>
            </a:r>
            <a:endParaRPr lang="zh-CN" altLang="en-US" sz="2000"/>
          </a:p>
        </p:txBody>
      </p:sp>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53" presetClass="entr" presetSubtype="16" fill="hold" grpId="2"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3" grpId="2"/>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12" name="组合 11"/>
          <p:cNvGrpSpPr/>
          <p:nvPr/>
        </p:nvGrpSpPr>
        <p:grpSpPr>
          <a:xfrm>
            <a:off x="-11113" y="1"/>
            <a:ext cx="1992314" cy="1701800"/>
            <a:chOff x="-11114" y="0"/>
            <a:chExt cx="2627313" cy="2852737"/>
          </a:xfrm>
        </p:grpSpPr>
        <p:sp>
          <p:nvSpPr>
            <p:cNvPr id="8" name="直角三角形 3"/>
            <p:cNvSpPr/>
            <p:nvPr/>
          </p:nvSpPr>
          <p:spPr>
            <a:xfrm>
              <a:off x="-11114" y="0"/>
              <a:ext cx="2627313" cy="2852737"/>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2188618"/>
                <a:gd name="connsiteY0-18" fmla="*/ 1498600 h 1498600"/>
                <a:gd name="connsiteX1-19" fmla="*/ 0 w 2188618"/>
                <a:gd name="connsiteY1-20" fmla="*/ 0 h 1498600"/>
                <a:gd name="connsiteX2-21" fmla="*/ 2188618 w 2188618"/>
                <a:gd name="connsiteY2-22" fmla="*/ 225540 h 1498600"/>
                <a:gd name="connsiteX3-23" fmla="*/ 0 w 2188618"/>
                <a:gd name="connsiteY3-24" fmla="*/ 1498600 h 1498600"/>
              </a:gdLst>
              <a:ahLst/>
              <a:cxnLst>
                <a:cxn ang="0">
                  <a:pos x="connsiteX0-1" y="connsiteY0-2"/>
                </a:cxn>
                <a:cxn ang="0">
                  <a:pos x="connsiteX1-3" y="connsiteY1-4"/>
                </a:cxn>
                <a:cxn ang="0">
                  <a:pos x="connsiteX2-5" y="connsiteY2-6"/>
                </a:cxn>
                <a:cxn ang="0">
                  <a:pos x="connsiteX3-7" y="connsiteY3-8"/>
                </a:cxn>
              </a:cxnLst>
              <a:rect l="l" t="t" r="r" b="b"/>
              <a:pathLst>
                <a:path w="2188618" h="1498600">
                  <a:moveTo>
                    <a:pt x="0" y="1498600"/>
                  </a:moveTo>
                  <a:lnTo>
                    <a:pt x="0" y="0"/>
                  </a:lnTo>
                  <a:lnTo>
                    <a:pt x="2188618" y="225540"/>
                  </a:lnTo>
                  <a:lnTo>
                    <a:pt x="0" y="1498600"/>
                  </a:lnTo>
                  <a:close/>
                </a:path>
              </a:pathLst>
            </a:cu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直角三角形 3"/>
            <p:cNvSpPr/>
            <p:nvPr/>
          </p:nvSpPr>
          <p:spPr>
            <a:xfrm>
              <a:off x="0" y="736600"/>
              <a:ext cx="679450" cy="14986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直角三角形 3"/>
            <p:cNvSpPr/>
            <p:nvPr/>
          </p:nvSpPr>
          <p:spPr>
            <a:xfrm>
              <a:off x="0" y="0"/>
              <a:ext cx="1651000" cy="14732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Lst>
              <a:ahLst/>
              <a:cxnLst>
                <a:cxn ang="0">
                  <a:pos x="connsiteX0-1" y="connsiteY0-2"/>
                </a:cxn>
                <a:cxn ang="0">
                  <a:pos x="connsiteX1-3" y="connsiteY1-4"/>
                </a:cxn>
                <a:cxn ang="0">
                  <a:pos x="connsiteX2-5" y="connsiteY2-6"/>
                </a:cxn>
                <a:cxn ang="0">
                  <a:pos x="connsiteX3-7" y="connsiteY3-8"/>
                </a:cxn>
              </a:cxnLst>
              <a:rect l="l" t="t" r="r" b="b"/>
              <a:pathLst>
                <a:path w="1651000" h="2679700">
                  <a:moveTo>
                    <a:pt x="0" y="1498600"/>
                  </a:moveTo>
                  <a:lnTo>
                    <a:pt x="0" y="0"/>
                  </a:lnTo>
                  <a:lnTo>
                    <a:pt x="1651000" y="2679700"/>
                  </a:lnTo>
                  <a:lnTo>
                    <a:pt x="0" y="1498600"/>
                  </a:lnTo>
                  <a:close/>
                </a:path>
              </a:pathLst>
            </a:cu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直角三角形 3"/>
            <p:cNvSpPr/>
            <p:nvPr/>
          </p:nvSpPr>
          <p:spPr>
            <a:xfrm>
              <a:off x="0" y="0"/>
              <a:ext cx="2184400" cy="17907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直角三角形 3"/>
            <p:cNvSpPr/>
            <p:nvPr/>
          </p:nvSpPr>
          <p:spPr>
            <a:xfrm rot="5400000" flipV="1">
              <a:off x="370493" y="-381605"/>
              <a:ext cx="1597025" cy="2360236"/>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1299144"/>
                <a:gd name="connsiteY0-18" fmla="*/ 1498600 h 3725857"/>
                <a:gd name="connsiteX1-19" fmla="*/ 0 w 1299144"/>
                <a:gd name="connsiteY1-20" fmla="*/ 0 h 3725857"/>
                <a:gd name="connsiteX2-21" fmla="*/ 1299144 w 1299144"/>
                <a:gd name="connsiteY2-22" fmla="*/ 3725857 h 3725857"/>
                <a:gd name="connsiteX3-23" fmla="*/ 0 w 1299144"/>
                <a:gd name="connsiteY3-24" fmla="*/ 1498600 h 3725857"/>
              </a:gdLst>
              <a:ahLst/>
              <a:cxnLst>
                <a:cxn ang="0">
                  <a:pos x="connsiteX0-1" y="connsiteY0-2"/>
                </a:cxn>
                <a:cxn ang="0">
                  <a:pos x="connsiteX1-3" y="connsiteY1-4"/>
                </a:cxn>
                <a:cxn ang="0">
                  <a:pos x="connsiteX2-5" y="connsiteY2-6"/>
                </a:cxn>
                <a:cxn ang="0">
                  <a:pos x="connsiteX3-7" y="connsiteY3-8"/>
                </a:cxn>
              </a:cxnLst>
              <a:rect l="l" t="t" r="r" b="b"/>
              <a:pathLst>
                <a:path w="1299144" h="3725857">
                  <a:moveTo>
                    <a:pt x="0" y="1498600"/>
                  </a:moveTo>
                  <a:lnTo>
                    <a:pt x="0" y="0"/>
                  </a:lnTo>
                  <a:lnTo>
                    <a:pt x="1299144" y="3725857"/>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818962" y="990600"/>
              <a:ext cx="13970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342900" y="1382713"/>
              <a:ext cx="139700" cy="101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直角三角形 3"/>
            <p:cNvSpPr/>
            <p:nvPr/>
          </p:nvSpPr>
          <p:spPr>
            <a:xfrm>
              <a:off x="0" y="310357"/>
              <a:ext cx="969777" cy="127635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2" name="图片 1" descr="学习凭证网络——物理架构图"/>
          <p:cNvPicPr>
            <a:picLocks noChangeAspect="1"/>
          </p:cNvPicPr>
          <p:nvPr/>
        </p:nvPicPr>
        <p:blipFill>
          <a:blip r:embed="rId1"/>
          <a:stretch>
            <a:fillRect/>
          </a:stretch>
        </p:blipFill>
        <p:spPr>
          <a:xfrm>
            <a:off x="4601210" y="0"/>
            <a:ext cx="7046595" cy="6858000"/>
          </a:xfrm>
          <a:prstGeom prst="rect">
            <a:avLst/>
          </a:prstGeom>
        </p:spPr>
      </p:pic>
      <p:sp>
        <p:nvSpPr>
          <p:cNvPr id="13" name="文本框 12"/>
          <p:cNvSpPr txBox="1"/>
          <p:nvPr/>
        </p:nvSpPr>
        <p:spPr>
          <a:xfrm>
            <a:off x="1778847" y="546360"/>
            <a:ext cx="3076998" cy="521970"/>
          </a:xfrm>
          <a:prstGeom prst="rect">
            <a:avLst/>
          </a:prstGeom>
          <a:noFill/>
        </p:spPr>
        <p:txBody>
          <a:bodyPr wrap="square" rtlCol="0">
            <a:spAutoFit/>
          </a:bodyPr>
          <a:lstStyle/>
          <a:p>
            <a:pPr lvl="0" algn="l"/>
            <a:r>
              <a:rPr lang="zh-CN" altLang="en-US" sz="2800" b="1" dirty="0">
                <a:solidFill>
                  <a:schemeClr val="accent1"/>
                </a:solidFill>
                <a:cs typeface="+mn-ea"/>
                <a:sym typeface="+mn-lt"/>
              </a:rPr>
              <a:t>系统物理架构</a:t>
            </a:r>
            <a:endParaRPr lang="zh-CN" altLang="en-US" sz="2800" b="1" dirty="0">
              <a:solidFill>
                <a:schemeClr val="accent1"/>
              </a:solidFill>
              <a:cs typeface="+mn-ea"/>
              <a:sym typeface="+mn-lt"/>
            </a:endParaRPr>
          </a:p>
        </p:txBody>
      </p:sp>
      <p:sp>
        <p:nvSpPr>
          <p:cNvPr id="3" name="文本框 2"/>
          <p:cNvSpPr txBox="1"/>
          <p:nvPr/>
        </p:nvSpPr>
        <p:spPr>
          <a:xfrm>
            <a:off x="651510" y="1596390"/>
            <a:ext cx="2914015" cy="1198880"/>
          </a:xfrm>
          <a:prstGeom prst="rect">
            <a:avLst/>
          </a:prstGeom>
          <a:noFill/>
        </p:spPr>
        <p:txBody>
          <a:bodyPr wrap="square" rtlCol="0">
            <a:spAutoFit/>
          </a:bodyPr>
          <a:lstStyle/>
          <a:p>
            <a:pPr marL="285750" indent="-285750">
              <a:buFont typeface="Arial" panose="020B0604020202020204" pitchFamily="34" charset="0"/>
              <a:buChar char="•"/>
            </a:pPr>
            <a:r>
              <a:rPr lang="zh-CN" altLang="en-US" sz="2400"/>
              <a:t>客户端配置</a:t>
            </a:r>
            <a:endParaRPr lang="zh-CN" altLang="en-US" sz="2400"/>
          </a:p>
          <a:p>
            <a:pPr marL="285750" indent="-285750">
              <a:buFont typeface="Arial" panose="020B0604020202020204" pitchFamily="34" charset="0"/>
              <a:buChar char="•"/>
            </a:pPr>
            <a:r>
              <a:rPr lang="zh-CN" altLang="en-US" sz="2400"/>
              <a:t>服务器配置</a:t>
            </a:r>
            <a:endParaRPr lang="zh-CN" altLang="en-US" sz="2400"/>
          </a:p>
          <a:p>
            <a:pPr marL="285750" indent="-285750">
              <a:buFont typeface="Arial" panose="020B0604020202020204" pitchFamily="34" charset="0"/>
              <a:buChar char="•"/>
            </a:pPr>
            <a:r>
              <a:rPr lang="zh-CN" altLang="en-US" sz="2400"/>
              <a:t>云服务器配置</a:t>
            </a:r>
            <a:endParaRPr lang="zh-CN" altLang="en-US" sz="2400"/>
          </a:p>
        </p:txBody>
      </p:sp>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53" presetClass="entr" presetSubtype="16" fill="hold" grpId="2"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3" grpId="2"/>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12" name="组合 11"/>
          <p:cNvGrpSpPr/>
          <p:nvPr/>
        </p:nvGrpSpPr>
        <p:grpSpPr>
          <a:xfrm>
            <a:off x="-11113" y="1"/>
            <a:ext cx="1992314" cy="1701800"/>
            <a:chOff x="-11114" y="0"/>
            <a:chExt cx="2627313" cy="2852737"/>
          </a:xfrm>
        </p:grpSpPr>
        <p:sp>
          <p:nvSpPr>
            <p:cNvPr id="8" name="直角三角形 3"/>
            <p:cNvSpPr/>
            <p:nvPr/>
          </p:nvSpPr>
          <p:spPr>
            <a:xfrm>
              <a:off x="-11114" y="0"/>
              <a:ext cx="2627313" cy="2852737"/>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2188618"/>
                <a:gd name="connsiteY0-18" fmla="*/ 1498600 h 1498600"/>
                <a:gd name="connsiteX1-19" fmla="*/ 0 w 2188618"/>
                <a:gd name="connsiteY1-20" fmla="*/ 0 h 1498600"/>
                <a:gd name="connsiteX2-21" fmla="*/ 2188618 w 2188618"/>
                <a:gd name="connsiteY2-22" fmla="*/ 225540 h 1498600"/>
                <a:gd name="connsiteX3-23" fmla="*/ 0 w 2188618"/>
                <a:gd name="connsiteY3-24" fmla="*/ 1498600 h 1498600"/>
              </a:gdLst>
              <a:ahLst/>
              <a:cxnLst>
                <a:cxn ang="0">
                  <a:pos x="connsiteX0-1" y="connsiteY0-2"/>
                </a:cxn>
                <a:cxn ang="0">
                  <a:pos x="connsiteX1-3" y="connsiteY1-4"/>
                </a:cxn>
                <a:cxn ang="0">
                  <a:pos x="connsiteX2-5" y="connsiteY2-6"/>
                </a:cxn>
                <a:cxn ang="0">
                  <a:pos x="connsiteX3-7" y="connsiteY3-8"/>
                </a:cxn>
              </a:cxnLst>
              <a:rect l="l" t="t" r="r" b="b"/>
              <a:pathLst>
                <a:path w="2188618" h="1498600">
                  <a:moveTo>
                    <a:pt x="0" y="1498600"/>
                  </a:moveTo>
                  <a:lnTo>
                    <a:pt x="0" y="0"/>
                  </a:lnTo>
                  <a:lnTo>
                    <a:pt x="2188618" y="225540"/>
                  </a:lnTo>
                  <a:lnTo>
                    <a:pt x="0" y="1498600"/>
                  </a:lnTo>
                  <a:close/>
                </a:path>
              </a:pathLst>
            </a:cu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直角三角形 3"/>
            <p:cNvSpPr/>
            <p:nvPr/>
          </p:nvSpPr>
          <p:spPr>
            <a:xfrm>
              <a:off x="0" y="736600"/>
              <a:ext cx="679450" cy="14986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直角三角形 3"/>
            <p:cNvSpPr/>
            <p:nvPr/>
          </p:nvSpPr>
          <p:spPr>
            <a:xfrm>
              <a:off x="0" y="0"/>
              <a:ext cx="1651000" cy="14732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Lst>
              <a:ahLst/>
              <a:cxnLst>
                <a:cxn ang="0">
                  <a:pos x="connsiteX0-1" y="connsiteY0-2"/>
                </a:cxn>
                <a:cxn ang="0">
                  <a:pos x="connsiteX1-3" y="connsiteY1-4"/>
                </a:cxn>
                <a:cxn ang="0">
                  <a:pos x="connsiteX2-5" y="connsiteY2-6"/>
                </a:cxn>
                <a:cxn ang="0">
                  <a:pos x="connsiteX3-7" y="connsiteY3-8"/>
                </a:cxn>
              </a:cxnLst>
              <a:rect l="l" t="t" r="r" b="b"/>
              <a:pathLst>
                <a:path w="1651000" h="2679700">
                  <a:moveTo>
                    <a:pt x="0" y="1498600"/>
                  </a:moveTo>
                  <a:lnTo>
                    <a:pt x="0" y="0"/>
                  </a:lnTo>
                  <a:lnTo>
                    <a:pt x="1651000" y="2679700"/>
                  </a:lnTo>
                  <a:lnTo>
                    <a:pt x="0" y="1498600"/>
                  </a:lnTo>
                  <a:close/>
                </a:path>
              </a:pathLst>
            </a:cu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直角三角形 3"/>
            <p:cNvSpPr/>
            <p:nvPr/>
          </p:nvSpPr>
          <p:spPr>
            <a:xfrm>
              <a:off x="0" y="0"/>
              <a:ext cx="2184400" cy="17907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直角三角形 3"/>
            <p:cNvSpPr/>
            <p:nvPr/>
          </p:nvSpPr>
          <p:spPr>
            <a:xfrm rot="5400000" flipV="1">
              <a:off x="370493" y="-381605"/>
              <a:ext cx="1597025" cy="2360236"/>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1299144"/>
                <a:gd name="connsiteY0-18" fmla="*/ 1498600 h 3725857"/>
                <a:gd name="connsiteX1-19" fmla="*/ 0 w 1299144"/>
                <a:gd name="connsiteY1-20" fmla="*/ 0 h 3725857"/>
                <a:gd name="connsiteX2-21" fmla="*/ 1299144 w 1299144"/>
                <a:gd name="connsiteY2-22" fmla="*/ 3725857 h 3725857"/>
                <a:gd name="connsiteX3-23" fmla="*/ 0 w 1299144"/>
                <a:gd name="connsiteY3-24" fmla="*/ 1498600 h 3725857"/>
              </a:gdLst>
              <a:ahLst/>
              <a:cxnLst>
                <a:cxn ang="0">
                  <a:pos x="connsiteX0-1" y="connsiteY0-2"/>
                </a:cxn>
                <a:cxn ang="0">
                  <a:pos x="connsiteX1-3" y="connsiteY1-4"/>
                </a:cxn>
                <a:cxn ang="0">
                  <a:pos x="connsiteX2-5" y="connsiteY2-6"/>
                </a:cxn>
                <a:cxn ang="0">
                  <a:pos x="connsiteX3-7" y="connsiteY3-8"/>
                </a:cxn>
              </a:cxnLst>
              <a:rect l="l" t="t" r="r" b="b"/>
              <a:pathLst>
                <a:path w="1299144" h="3725857">
                  <a:moveTo>
                    <a:pt x="0" y="1498600"/>
                  </a:moveTo>
                  <a:lnTo>
                    <a:pt x="0" y="0"/>
                  </a:lnTo>
                  <a:lnTo>
                    <a:pt x="1299144" y="3725857"/>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818962" y="990600"/>
              <a:ext cx="13970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342900" y="1382713"/>
              <a:ext cx="139700" cy="101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直角三角形 3"/>
            <p:cNvSpPr/>
            <p:nvPr/>
          </p:nvSpPr>
          <p:spPr>
            <a:xfrm>
              <a:off x="0" y="310357"/>
              <a:ext cx="969777" cy="127635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文本框 12"/>
          <p:cNvSpPr txBox="1"/>
          <p:nvPr/>
        </p:nvSpPr>
        <p:spPr>
          <a:xfrm>
            <a:off x="1778635" y="546100"/>
            <a:ext cx="3787140" cy="521970"/>
          </a:xfrm>
          <a:prstGeom prst="rect">
            <a:avLst/>
          </a:prstGeom>
          <a:noFill/>
        </p:spPr>
        <p:txBody>
          <a:bodyPr wrap="square" rtlCol="0">
            <a:spAutoFit/>
          </a:bodyPr>
          <a:lstStyle/>
          <a:p>
            <a:r>
              <a:rPr lang="zh-CN" altLang="en-US" sz="2800" b="1" dirty="0">
                <a:solidFill>
                  <a:schemeClr val="accent1"/>
                </a:solidFill>
                <a:cs typeface="+mn-ea"/>
                <a:sym typeface="+mn-lt"/>
              </a:rPr>
              <a:t>数据库设计</a:t>
            </a:r>
            <a:r>
              <a:rPr lang="en-US" altLang="zh-CN" sz="2800" b="1" dirty="0">
                <a:solidFill>
                  <a:schemeClr val="accent1"/>
                </a:solidFill>
                <a:cs typeface="+mn-ea"/>
                <a:sym typeface="+mn-lt"/>
              </a:rPr>
              <a:t>——ER</a:t>
            </a:r>
            <a:r>
              <a:rPr lang="zh-CN" altLang="en-US" sz="2800" b="1" dirty="0">
                <a:solidFill>
                  <a:schemeClr val="accent1"/>
                </a:solidFill>
                <a:cs typeface="+mn-ea"/>
                <a:sym typeface="+mn-lt"/>
              </a:rPr>
              <a:t>图</a:t>
            </a:r>
            <a:endParaRPr lang="zh-CN" altLang="en-US" sz="2800" b="1" dirty="0">
              <a:solidFill>
                <a:schemeClr val="accent1"/>
              </a:solidFill>
              <a:cs typeface="+mn-ea"/>
              <a:sym typeface="+mn-lt"/>
            </a:endParaRPr>
          </a:p>
        </p:txBody>
      </p:sp>
      <p:pic>
        <p:nvPicPr>
          <p:cNvPr id="2" name="图片 -2147482619" descr="ER图"/>
          <p:cNvPicPr>
            <a:picLocks noChangeAspect="1"/>
          </p:cNvPicPr>
          <p:nvPr/>
        </p:nvPicPr>
        <p:blipFill>
          <a:blip r:embed="rId1"/>
          <a:stretch>
            <a:fillRect/>
          </a:stretch>
        </p:blipFill>
        <p:spPr>
          <a:xfrm>
            <a:off x="582295" y="1333500"/>
            <a:ext cx="11026775" cy="524065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53" presetClass="entr" presetSubtype="16" fill="hold" grpId="2"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3" grpId="2"/>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12" name="组合 11"/>
          <p:cNvGrpSpPr/>
          <p:nvPr/>
        </p:nvGrpSpPr>
        <p:grpSpPr>
          <a:xfrm>
            <a:off x="-11113" y="1"/>
            <a:ext cx="1992314" cy="1701800"/>
            <a:chOff x="-11114" y="0"/>
            <a:chExt cx="2627313" cy="2852737"/>
          </a:xfrm>
        </p:grpSpPr>
        <p:sp>
          <p:nvSpPr>
            <p:cNvPr id="8" name="直角三角形 3"/>
            <p:cNvSpPr/>
            <p:nvPr/>
          </p:nvSpPr>
          <p:spPr>
            <a:xfrm>
              <a:off x="-11114" y="0"/>
              <a:ext cx="2627313" cy="2852737"/>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2188618"/>
                <a:gd name="connsiteY0-18" fmla="*/ 1498600 h 1498600"/>
                <a:gd name="connsiteX1-19" fmla="*/ 0 w 2188618"/>
                <a:gd name="connsiteY1-20" fmla="*/ 0 h 1498600"/>
                <a:gd name="connsiteX2-21" fmla="*/ 2188618 w 2188618"/>
                <a:gd name="connsiteY2-22" fmla="*/ 225540 h 1498600"/>
                <a:gd name="connsiteX3-23" fmla="*/ 0 w 2188618"/>
                <a:gd name="connsiteY3-24" fmla="*/ 1498600 h 1498600"/>
              </a:gdLst>
              <a:ahLst/>
              <a:cxnLst>
                <a:cxn ang="0">
                  <a:pos x="connsiteX0-1" y="connsiteY0-2"/>
                </a:cxn>
                <a:cxn ang="0">
                  <a:pos x="connsiteX1-3" y="connsiteY1-4"/>
                </a:cxn>
                <a:cxn ang="0">
                  <a:pos x="connsiteX2-5" y="connsiteY2-6"/>
                </a:cxn>
                <a:cxn ang="0">
                  <a:pos x="connsiteX3-7" y="connsiteY3-8"/>
                </a:cxn>
              </a:cxnLst>
              <a:rect l="l" t="t" r="r" b="b"/>
              <a:pathLst>
                <a:path w="2188618" h="1498600">
                  <a:moveTo>
                    <a:pt x="0" y="1498600"/>
                  </a:moveTo>
                  <a:lnTo>
                    <a:pt x="0" y="0"/>
                  </a:lnTo>
                  <a:lnTo>
                    <a:pt x="2188618" y="225540"/>
                  </a:lnTo>
                  <a:lnTo>
                    <a:pt x="0" y="1498600"/>
                  </a:lnTo>
                  <a:close/>
                </a:path>
              </a:pathLst>
            </a:cu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直角三角形 3"/>
            <p:cNvSpPr/>
            <p:nvPr/>
          </p:nvSpPr>
          <p:spPr>
            <a:xfrm>
              <a:off x="0" y="736600"/>
              <a:ext cx="679450" cy="14986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直角三角形 3"/>
            <p:cNvSpPr/>
            <p:nvPr/>
          </p:nvSpPr>
          <p:spPr>
            <a:xfrm>
              <a:off x="0" y="0"/>
              <a:ext cx="1651000" cy="14732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Lst>
              <a:ahLst/>
              <a:cxnLst>
                <a:cxn ang="0">
                  <a:pos x="connsiteX0-1" y="connsiteY0-2"/>
                </a:cxn>
                <a:cxn ang="0">
                  <a:pos x="connsiteX1-3" y="connsiteY1-4"/>
                </a:cxn>
                <a:cxn ang="0">
                  <a:pos x="connsiteX2-5" y="connsiteY2-6"/>
                </a:cxn>
                <a:cxn ang="0">
                  <a:pos x="connsiteX3-7" y="connsiteY3-8"/>
                </a:cxn>
              </a:cxnLst>
              <a:rect l="l" t="t" r="r" b="b"/>
              <a:pathLst>
                <a:path w="1651000" h="2679700">
                  <a:moveTo>
                    <a:pt x="0" y="1498600"/>
                  </a:moveTo>
                  <a:lnTo>
                    <a:pt x="0" y="0"/>
                  </a:lnTo>
                  <a:lnTo>
                    <a:pt x="1651000" y="2679700"/>
                  </a:lnTo>
                  <a:lnTo>
                    <a:pt x="0" y="1498600"/>
                  </a:lnTo>
                  <a:close/>
                </a:path>
              </a:pathLst>
            </a:cu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直角三角形 3"/>
            <p:cNvSpPr/>
            <p:nvPr/>
          </p:nvSpPr>
          <p:spPr>
            <a:xfrm>
              <a:off x="0" y="0"/>
              <a:ext cx="2184400" cy="17907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直角三角形 3"/>
            <p:cNvSpPr/>
            <p:nvPr/>
          </p:nvSpPr>
          <p:spPr>
            <a:xfrm rot="5400000" flipV="1">
              <a:off x="370493" y="-381605"/>
              <a:ext cx="1597025" cy="2360236"/>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1299144"/>
                <a:gd name="connsiteY0-18" fmla="*/ 1498600 h 3725857"/>
                <a:gd name="connsiteX1-19" fmla="*/ 0 w 1299144"/>
                <a:gd name="connsiteY1-20" fmla="*/ 0 h 3725857"/>
                <a:gd name="connsiteX2-21" fmla="*/ 1299144 w 1299144"/>
                <a:gd name="connsiteY2-22" fmla="*/ 3725857 h 3725857"/>
                <a:gd name="connsiteX3-23" fmla="*/ 0 w 1299144"/>
                <a:gd name="connsiteY3-24" fmla="*/ 1498600 h 3725857"/>
              </a:gdLst>
              <a:ahLst/>
              <a:cxnLst>
                <a:cxn ang="0">
                  <a:pos x="connsiteX0-1" y="connsiteY0-2"/>
                </a:cxn>
                <a:cxn ang="0">
                  <a:pos x="connsiteX1-3" y="connsiteY1-4"/>
                </a:cxn>
                <a:cxn ang="0">
                  <a:pos x="connsiteX2-5" y="connsiteY2-6"/>
                </a:cxn>
                <a:cxn ang="0">
                  <a:pos x="connsiteX3-7" y="connsiteY3-8"/>
                </a:cxn>
              </a:cxnLst>
              <a:rect l="l" t="t" r="r" b="b"/>
              <a:pathLst>
                <a:path w="1299144" h="3725857">
                  <a:moveTo>
                    <a:pt x="0" y="1498600"/>
                  </a:moveTo>
                  <a:lnTo>
                    <a:pt x="0" y="0"/>
                  </a:lnTo>
                  <a:lnTo>
                    <a:pt x="1299144" y="3725857"/>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818962" y="990600"/>
              <a:ext cx="13970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342900" y="1382713"/>
              <a:ext cx="139700" cy="101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直角三角形 3"/>
            <p:cNvSpPr/>
            <p:nvPr/>
          </p:nvSpPr>
          <p:spPr>
            <a:xfrm>
              <a:off x="0" y="310357"/>
              <a:ext cx="969777" cy="127635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文本框 12"/>
          <p:cNvSpPr txBox="1"/>
          <p:nvPr/>
        </p:nvSpPr>
        <p:spPr>
          <a:xfrm>
            <a:off x="1778635" y="515620"/>
            <a:ext cx="4314825" cy="521970"/>
          </a:xfrm>
          <a:prstGeom prst="rect">
            <a:avLst/>
          </a:prstGeom>
          <a:noFill/>
        </p:spPr>
        <p:txBody>
          <a:bodyPr wrap="square" rtlCol="0">
            <a:spAutoFit/>
          </a:bodyPr>
          <a:lstStyle/>
          <a:p>
            <a:r>
              <a:rPr lang="zh-CN" altLang="en-US" sz="2800" b="1" dirty="0">
                <a:solidFill>
                  <a:schemeClr val="accent1"/>
                </a:solidFill>
                <a:cs typeface="+mn-ea"/>
                <a:sym typeface="+mn-lt"/>
              </a:rPr>
              <a:t>数据库设计</a:t>
            </a:r>
            <a:r>
              <a:rPr lang="en-US" altLang="zh-CN" sz="2800" b="1" dirty="0">
                <a:solidFill>
                  <a:schemeClr val="accent1"/>
                </a:solidFill>
                <a:cs typeface="+mn-ea"/>
                <a:sym typeface="+mn-lt"/>
              </a:rPr>
              <a:t>——</a:t>
            </a:r>
            <a:r>
              <a:rPr sz="2800" b="1" dirty="0">
                <a:solidFill>
                  <a:schemeClr val="accent1"/>
                </a:solidFill>
                <a:cs typeface="+mn-ea"/>
                <a:sym typeface="+mn-lt"/>
              </a:rPr>
              <a:t>数据库表</a:t>
            </a:r>
            <a:endParaRPr sz="2800" b="1" dirty="0">
              <a:solidFill>
                <a:schemeClr val="accent1"/>
              </a:solidFill>
              <a:cs typeface="+mn-ea"/>
              <a:sym typeface="+mn-lt"/>
            </a:endParaRPr>
          </a:p>
        </p:txBody>
      </p:sp>
      <p:pic>
        <p:nvPicPr>
          <p:cNvPr id="2" name="图片 -2147482618" descr="学习凭证网络ER图"/>
          <p:cNvPicPr>
            <a:picLocks noChangeAspect="1"/>
          </p:cNvPicPr>
          <p:nvPr/>
        </p:nvPicPr>
        <p:blipFill>
          <a:blip r:embed="rId1"/>
          <a:stretch>
            <a:fillRect/>
          </a:stretch>
        </p:blipFill>
        <p:spPr>
          <a:xfrm>
            <a:off x="2016760" y="1252220"/>
            <a:ext cx="8159115" cy="544703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53" presetClass="entr" presetSubtype="16" fill="hold" grpId="2"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3" grpId="2"/>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5" name="文本框 24"/>
          <p:cNvSpPr txBox="1"/>
          <p:nvPr/>
        </p:nvSpPr>
        <p:spPr>
          <a:xfrm>
            <a:off x="3867150" y="3311867"/>
            <a:ext cx="4457700" cy="922020"/>
          </a:xfrm>
          <a:prstGeom prst="rect">
            <a:avLst/>
          </a:prstGeom>
          <a:noFill/>
        </p:spPr>
        <p:txBody>
          <a:bodyPr wrap="square" rtlCol="0">
            <a:spAutoFit/>
          </a:bodyPr>
          <a:lstStyle/>
          <a:p>
            <a:pPr algn="ctr"/>
            <a:r>
              <a:rPr lang="zh-CN" altLang="en-US" sz="5400" b="1" dirty="0">
                <a:solidFill>
                  <a:schemeClr val="accent1"/>
                </a:solidFill>
                <a:cs typeface="+mn-ea"/>
                <a:sym typeface="+mn-lt"/>
              </a:rPr>
              <a:t>区块链部分</a:t>
            </a:r>
            <a:endParaRPr lang="zh-CN" altLang="en-US" sz="5400" b="1" dirty="0">
              <a:solidFill>
                <a:schemeClr val="accent1"/>
              </a:solidFill>
              <a:cs typeface="+mn-ea"/>
              <a:sym typeface="+mn-lt"/>
            </a:endParaRPr>
          </a:p>
        </p:txBody>
      </p:sp>
      <p:sp>
        <p:nvSpPr>
          <p:cNvPr id="2" name="文本框 1"/>
          <p:cNvSpPr txBox="1"/>
          <p:nvPr/>
        </p:nvSpPr>
        <p:spPr>
          <a:xfrm>
            <a:off x="4375150" y="2250038"/>
            <a:ext cx="3441700" cy="1014730"/>
          </a:xfrm>
          <a:prstGeom prst="rect">
            <a:avLst/>
          </a:prstGeom>
          <a:noFill/>
        </p:spPr>
        <p:txBody>
          <a:bodyPr wrap="square" rtlCol="0">
            <a:spAutoFit/>
          </a:bodyPr>
          <a:lstStyle/>
          <a:p>
            <a:pPr algn="ctr"/>
            <a:r>
              <a:rPr lang="en-US" altLang="zh-CN" sz="6000" dirty="0">
                <a:solidFill>
                  <a:schemeClr val="tx1">
                    <a:lumMod val="65000"/>
                    <a:lumOff val="35000"/>
                  </a:schemeClr>
                </a:solidFill>
                <a:cs typeface="+mn-ea"/>
                <a:sym typeface="+mn-lt"/>
              </a:rPr>
              <a:t>PART 03</a:t>
            </a:r>
            <a:endParaRPr lang="en-US" altLang="zh-CN" sz="6000" dirty="0">
              <a:solidFill>
                <a:schemeClr val="tx1">
                  <a:lumMod val="65000"/>
                  <a:lumOff val="35000"/>
                </a:schemeClr>
              </a:solidFill>
              <a:cs typeface="+mn-ea"/>
              <a:sym typeface="+mn-lt"/>
            </a:endParaRPr>
          </a:p>
        </p:txBody>
      </p:sp>
      <p:sp>
        <p:nvSpPr>
          <p:cNvPr id="3" name="文本框 2"/>
          <p:cNvSpPr txBox="1"/>
          <p:nvPr/>
        </p:nvSpPr>
        <p:spPr>
          <a:xfrm>
            <a:off x="4187825" y="4238630"/>
            <a:ext cx="3816350" cy="368300"/>
          </a:xfrm>
          <a:prstGeom prst="rect">
            <a:avLst/>
          </a:prstGeom>
          <a:noFill/>
        </p:spPr>
        <p:txBody>
          <a:bodyPr wrap="square" rtlCol="0">
            <a:spAutoFit/>
          </a:bodyPr>
          <a:lstStyle/>
          <a:p>
            <a:pPr algn="ctr"/>
            <a:r>
              <a:rPr lang="en-US" dirty="0">
                <a:solidFill>
                  <a:schemeClr val="accent2">
                    <a:lumMod val="75000"/>
                  </a:schemeClr>
                </a:solidFill>
                <a:cs typeface="+mn-ea"/>
                <a:sym typeface="+mn-lt"/>
              </a:rPr>
              <a:t>The Part of Blockchain</a:t>
            </a:r>
            <a:endParaRPr lang="en-US" dirty="0">
              <a:solidFill>
                <a:schemeClr val="accent2">
                  <a:lumMod val="7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1000"/>
                                        <p:tgtEl>
                                          <p:spTgt spid="25"/>
                                        </p:tgtEl>
                                      </p:cBhvr>
                                    </p:animEffect>
                                    <p:anim calcmode="lin" valueType="num">
                                      <p:cBhvr>
                                        <p:cTn id="12" dur="1000" fill="hold"/>
                                        <p:tgtEl>
                                          <p:spTgt spid="25"/>
                                        </p:tgtEl>
                                        <p:attrNameLst>
                                          <p:attrName>ppt_x</p:attrName>
                                        </p:attrNameLst>
                                      </p:cBhvr>
                                      <p:tavLst>
                                        <p:tav tm="0">
                                          <p:val>
                                            <p:strVal val="#ppt_x"/>
                                          </p:val>
                                        </p:tav>
                                        <p:tav tm="100000">
                                          <p:val>
                                            <p:strVal val="#ppt_x"/>
                                          </p:val>
                                        </p:tav>
                                      </p:tavLst>
                                    </p:anim>
                                    <p:anim calcmode="lin" valueType="num">
                                      <p:cBhvr>
                                        <p:cTn id="13" dur="1000" fill="hold"/>
                                        <p:tgtEl>
                                          <p:spTgt spid="25"/>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anim calcmode="lin" valueType="num">
                                      <p:cBhvr>
                                        <p:cTn id="17" dur="1000" fill="hold"/>
                                        <p:tgtEl>
                                          <p:spTgt spid="3"/>
                                        </p:tgtEl>
                                        <p:attrNameLst>
                                          <p:attrName>ppt_x</p:attrName>
                                        </p:attrNameLst>
                                      </p:cBhvr>
                                      <p:tavLst>
                                        <p:tav tm="0">
                                          <p:val>
                                            <p:strVal val="#ppt_x"/>
                                          </p:val>
                                        </p:tav>
                                        <p:tav tm="100000">
                                          <p:val>
                                            <p:strVal val="#ppt_x"/>
                                          </p:val>
                                        </p:tav>
                                      </p:tavLst>
                                    </p:anim>
                                    <p:anim calcmode="lin" valueType="num">
                                      <p:cBhvr>
                                        <p:cTn id="1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18490" y="1456690"/>
            <a:ext cx="3632200" cy="645160"/>
          </a:xfrm>
          <a:prstGeom prst="rect">
            <a:avLst/>
          </a:prstGeom>
          <a:noFill/>
        </p:spPr>
        <p:txBody>
          <a:bodyPr wrap="square" rtlCol="0">
            <a:spAutoFit/>
          </a:bodyPr>
          <a:lstStyle/>
          <a:p>
            <a:r>
              <a:rPr lang="zh-CN" altLang="en-US" sz="3600" b="1" dirty="0">
                <a:solidFill>
                  <a:schemeClr val="accent1"/>
                </a:solidFill>
                <a:cs typeface="+mn-ea"/>
                <a:sym typeface="+mn-lt"/>
              </a:rPr>
              <a:t>单群组联盟链</a:t>
            </a:r>
            <a:endParaRPr lang="zh-CN" altLang="en-US" sz="3600" b="1" dirty="0">
              <a:solidFill>
                <a:schemeClr val="accent1"/>
              </a:solidFill>
              <a:cs typeface="+mn-ea"/>
              <a:sym typeface="+mn-lt"/>
            </a:endParaRPr>
          </a:p>
        </p:txBody>
      </p:sp>
      <p:sp>
        <p:nvSpPr>
          <p:cNvPr id="2" name="矩形 1"/>
          <p:cNvSpPr/>
          <p:nvPr/>
        </p:nvSpPr>
        <p:spPr>
          <a:xfrm>
            <a:off x="5964555" y="0"/>
            <a:ext cx="6226175" cy="68453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文本框 55"/>
          <p:cNvSpPr txBox="1"/>
          <p:nvPr/>
        </p:nvSpPr>
        <p:spPr>
          <a:xfrm>
            <a:off x="512445" y="2606040"/>
            <a:ext cx="5206365" cy="2158365"/>
          </a:xfrm>
          <a:prstGeom prst="rect">
            <a:avLst/>
          </a:prstGeom>
          <a:noFill/>
        </p:spPr>
        <p:txBody>
          <a:bodyPr wrap="square" rtlCol="0">
            <a:spAutoFit/>
          </a:bodyPr>
          <a:lstStyle/>
          <a:p>
            <a:pPr marL="285750" indent="-285750">
              <a:lnSpc>
                <a:spcPct val="120000"/>
              </a:lnSpc>
              <a:buFont typeface="Wingdings" panose="05000000000000000000" charset="0"/>
              <a:buChar char="l"/>
            </a:pPr>
            <a:r>
              <a:rPr lang="zh-CN" altLang="en-US" sz="2800">
                <a:solidFill>
                  <a:schemeClr val="tx1">
                    <a:lumMod val="65000"/>
                    <a:lumOff val="35000"/>
                  </a:schemeClr>
                </a:solidFill>
                <a:cs typeface="+mn-ea"/>
                <a:sym typeface="+mn-lt"/>
              </a:rPr>
              <a:t>在本地搭建区块链</a:t>
            </a:r>
            <a:endParaRPr lang="zh-CN" altLang="en-US" sz="2800">
              <a:solidFill>
                <a:schemeClr val="tx1">
                  <a:lumMod val="65000"/>
                  <a:lumOff val="35000"/>
                </a:schemeClr>
              </a:solidFill>
              <a:cs typeface="+mn-ea"/>
              <a:sym typeface="+mn-lt"/>
            </a:endParaRPr>
          </a:p>
          <a:p>
            <a:pPr marL="285750" indent="-285750">
              <a:lnSpc>
                <a:spcPct val="120000"/>
              </a:lnSpc>
              <a:buFont typeface="Wingdings" panose="05000000000000000000" charset="0"/>
              <a:buChar char="l"/>
            </a:pPr>
            <a:r>
              <a:rPr lang="zh-CN" altLang="en-US" sz="2800">
                <a:solidFill>
                  <a:schemeClr val="tx1">
                    <a:lumMod val="65000"/>
                    <a:lumOff val="35000"/>
                  </a:schemeClr>
                </a:solidFill>
                <a:cs typeface="+mn-ea"/>
                <a:sym typeface="+mn-lt"/>
              </a:rPr>
              <a:t>在区块链上部署合约</a:t>
            </a:r>
            <a:endParaRPr lang="zh-CN" altLang="en-US" sz="2800">
              <a:solidFill>
                <a:schemeClr val="tx1">
                  <a:lumMod val="65000"/>
                  <a:lumOff val="35000"/>
                </a:schemeClr>
              </a:solidFill>
              <a:cs typeface="+mn-ea"/>
              <a:sym typeface="+mn-lt"/>
            </a:endParaRPr>
          </a:p>
          <a:p>
            <a:pPr marL="285750" indent="-285750">
              <a:lnSpc>
                <a:spcPct val="120000"/>
              </a:lnSpc>
              <a:buFont typeface="Wingdings" panose="05000000000000000000" charset="0"/>
              <a:buChar char="l"/>
            </a:pPr>
            <a:r>
              <a:rPr lang="zh-CN" altLang="en-US" sz="2800">
                <a:solidFill>
                  <a:schemeClr val="tx1">
                    <a:lumMod val="65000"/>
                    <a:lumOff val="35000"/>
                  </a:schemeClr>
                </a:solidFill>
                <a:cs typeface="+mn-ea"/>
                <a:sym typeface="+mn-lt"/>
              </a:rPr>
              <a:t>将证书和合约地址配置到项目中</a:t>
            </a:r>
            <a:endParaRPr lang="zh-CN" altLang="en-US" sz="2800">
              <a:solidFill>
                <a:schemeClr val="tx1">
                  <a:lumMod val="65000"/>
                  <a:lumOff val="35000"/>
                </a:schemeClr>
              </a:solidFill>
              <a:cs typeface="+mn-ea"/>
              <a:sym typeface="+mn-lt"/>
            </a:endParaRPr>
          </a:p>
        </p:txBody>
      </p:sp>
      <p:grpSp>
        <p:nvGrpSpPr>
          <p:cNvPr id="14" name="组合 13"/>
          <p:cNvGrpSpPr/>
          <p:nvPr/>
        </p:nvGrpSpPr>
        <p:grpSpPr>
          <a:xfrm>
            <a:off x="-11113" y="1"/>
            <a:ext cx="1992314" cy="1701800"/>
            <a:chOff x="-11114" y="0"/>
            <a:chExt cx="2627313" cy="2852737"/>
          </a:xfrm>
        </p:grpSpPr>
        <p:sp>
          <p:nvSpPr>
            <p:cNvPr id="15" name="直角三角形 3"/>
            <p:cNvSpPr/>
            <p:nvPr/>
          </p:nvSpPr>
          <p:spPr>
            <a:xfrm>
              <a:off x="-11114" y="0"/>
              <a:ext cx="2627313" cy="2852737"/>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2188618"/>
                <a:gd name="connsiteY0-18" fmla="*/ 1498600 h 1498600"/>
                <a:gd name="connsiteX1-19" fmla="*/ 0 w 2188618"/>
                <a:gd name="connsiteY1-20" fmla="*/ 0 h 1498600"/>
                <a:gd name="connsiteX2-21" fmla="*/ 2188618 w 2188618"/>
                <a:gd name="connsiteY2-22" fmla="*/ 225540 h 1498600"/>
                <a:gd name="connsiteX3-23" fmla="*/ 0 w 2188618"/>
                <a:gd name="connsiteY3-24" fmla="*/ 1498600 h 1498600"/>
              </a:gdLst>
              <a:ahLst/>
              <a:cxnLst>
                <a:cxn ang="0">
                  <a:pos x="connsiteX0-1" y="connsiteY0-2"/>
                </a:cxn>
                <a:cxn ang="0">
                  <a:pos x="connsiteX1-3" y="connsiteY1-4"/>
                </a:cxn>
                <a:cxn ang="0">
                  <a:pos x="connsiteX2-5" y="connsiteY2-6"/>
                </a:cxn>
                <a:cxn ang="0">
                  <a:pos x="connsiteX3-7" y="connsiteY3-8"/>
                </a:cxn>
              </a:cxnLst>
              <a:rect l="l" t="t" r="r" b="b"/>
              <a:pathLst>
                <a:path w="2188618" h="1498600">
                  <a:moveTo>
                    <a:pt x="0" y="1498600"/>
                  </a:moveTo>
                  <a:lnTo>
                    <a:pt x="0" y="0"/>
                  </a:lnTo>
                  <a:lnTo>
                    <a:pt x="2188618" y="225540"/>
                  </a:lnTo>
                  <a:lnTo>
                    <a:pt x="0" y="1498600"/>
                  </a:lnTo>
                  <a:close/>
                </a:path>
              </a:pathLst>
            </a:cu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直角三角形 3"/>
            <p:cNvSpPr/>
            <p:nvPr/>
          </p:nvSpPr>
          <p:spPr>
            <a:xfrm>
              <a:off x="0" y="736600"/>
              <a:ext cx="679450" cy="14986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直角三角形 3"/>
            <p:cNvSpPr/>
            <p:nvPr/>
          </p:nvSpPr>
          <p:spPr>
            <a:xfrm>
              <a:off x="0" y="0"/>
              <a:ext cx="1651000" cy="14732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Lst>
              <a:ahLst/>
              <a:cxnLst>
                <a:cxn ang="0">
                  <a:pos x="connsiteX0-1" y="connsiteY0-2"/>
                </a:cxn>
                <a:cxn ang="0">
                  <a:pos x="connsiteX1-3" y="connsiteY1-4"/>
                </a:cxn>
                <a:cxn ang="0">
                  <a:pos x="connsiteX2-5" y="connsiteY2-6"/>
                </a:cxn>
                <a:cxn ang="0">
                  <a:pos x="connsiteX3-7" y="connsiteY3-8"/>
                </a:cxn>
              </a:cxnLst>
              <a:rect l="l" t="t" r="r" b="b"/>
              <a:pathLst>
                <a:path w="1651000" h="2679700">
                  <a:moveTo>
                    <a:pt x="0" y="1498600"/>
                  </a:moveTo>
                  <a:lnTo>
                    <a:pt x="0" y="0"/>
                  </a:lnTo>
                  <a:lnTo>
                    <a:pt x="1651000" y="2679700"/>
                  </a:lnTo>
                  <a:lnTo>
                    <a:pt x="0" y="1498600"/>
                  </a:lnTo>
                  <a:close/>
                </a:path>
              </a:pathLst>
            </a:cu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直角三角形 3"/>
            <p:cNvSpPr/>
            <p:nvPr/>
          </p:nvSpPr>
          <p:spPr>
            <a:xfrm>
              <a:off x="0" y="0"/>
              <a:ext cx="2184400" cy="17907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直角三角形 3"/>
            <p:cNvSpPr/>
            <p:nvPr/>
          </p:nvSpPr>
          <p:spPr>
            <a:xfrm rot="5400000" flipV="1">
              <a:off x="370493" y="-381605"/>
              <a:ext cx="1597025" cy="2360236"/>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1299144"/>
                <a:gd name="connsiteY0-18" fmla="*/ 1498600 h 3725857"/>
                <a:gd name="connsiteX1-19" fmla="*/ 0 w 1299144"/>
                <a:gd name="connsiteY1-20" fmla="*/ 0 h 3725857"/>
                <a:gd name="connsiteX2-21" fmla="*/ 1299144 w 1299144"/>
                <a:gd name="connsiteY2-22" fmla="*/ 3725857 h 3725857"/>
                <a:gd name="connsiteX3-23" fmla="*/ 0 w 1299144"/>
                <a:gd name="connsiteY3-24" fmla="*/ 1498600 h 3725857"/>
              </a:gdLst>
              <a:ahLst/>
              <a:cxnLst>
                <a:cxn ang="0">
                  <a:pos x="connsiteX0-1" y="connsiteY0-2"/>
                </a:cxn>
                <a:cxn ang="0">
                  <a:pos x="connsiteX1-3" y="connsiteY1-4"/>
                </a:cxn>
                <a:cxn ang="0">
                  <a:pos x="connsiteX2-5" y="connsiteY2-6"/>
                </a:cxn>
                <a:cxn ang="0">
                  <a:pos x="connsiteX3-7" y="connsiteY3-8"/>
                </a:cxn>
              </a:cxnLst>
              <a:rect l="l" t="t" r="r" b="b"/>
              <a:pathLst>
                <a:path w="1299144" h="3725857">
                  <a:moveTo>
                    <a:pt x="0" y="1498600"/>
                  </a:moveTo>
                  <a:lnTo>
                    <a:pt x="0" y="0"/>
                  </a:lnTo>
                  <a:lnTo>
                    <a:pt x="1299144" y="3725857"/>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p:cNvSpPr/>
            <p:nvPr/>
          </p:nvSpPr>
          <p:spPr>
            <a:xfrm>
              <a:off x="818962" y="990600"/>
              <a:ext cx="13970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p:cNvSpPr/>
            <p:nvPr/>
          </p:nvSpPr>
          <p:spPr>
            <a:xfrm>
              <a:off x="342900" y="1382713"/>
              <a:ext cx="139700" cy="101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直角三角形 3"/>
            <p:cNvSpPr/>
            <p:nvPr/>
          </p:nvSpPr>
          <p:spPr>
            <a:xfrm>
              <a:off x="0" y="310357"/>
              <a:ext cx="969777" cy="127635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100" name="图片 99"/>
          <p:cNvPicPr/>
          <p:nvPr/>
        </p:nvPicPr>
        <p:blipFill>
          <a:blip r:embed="rId1"/>
          <a:stretch>
            <a:fillRect/>
          </a:stretch>
        </p:blipFill>
        <p:spPr>
          <a:xfrm>
            <a:off x="5965190" y="952500"/>
            <a:ext cx="6226810" cy="499237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anim calcmode="lin" valueType="num">
                                      <p:cBhvr>
                                        <p:cTn id="16" dur="1000" fill="hold"/>
                                        <p:tgtEl>
                                          <p:spTgt spid="13"/>
                                        </p:tgtEl>
                                        <p:attrNameLst>
                                          <p:attrName>ppt_x</p:attrName>
                                        </p:attrNameLst>
                                      </p:cBhvr>
                                      <p:tavLst>
                                        <p:tav tm="0">
                                          <p:val>
                                            <p:strVal val="#ppt_x"/>
                                          </p:val>
                                        </p:tav>
                                        <p:tav tm="100000">
                                          <p:val>
                                            <p:strVal val="#ppt_x"/>
                                          </p:val>
                                        </p:tav>
                                      </p:tavLst>
                                    </p:anim>
                                    <p:anim calcmode="lin" valueType="num">
                                      <p:cBhvr>
                                        <p:cTn id="17" dur="1000" fill="hold"/>
                                        <p:tgtEl>
                                          <p:spTgt spid="13"/>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2" presetClass="entr" presetSubtype="0" fill="hold" grpId="0" nodeType="after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fade">
                                      <p:cBhvr>
                                        <p:cTn id="21" dur="1000"/>
                                        <p:tgtEl>
                                          <p:spTgt spid="56"/>
                                        </p:tgtEl>
                                      </p:cBhvr>
                                    </p:animEffect>
                                    <p:anim calcmode="lin" valueType="num">
                                      <p:cBhvr>
                                        <p:cTn id="22" dur="1000" fill="hold"/>
                                        <p:tgtEl>
                                          <p:spTgt spid="56"/>
                                        </p:tgtEl>
                                        <p:attrNameLst>
                                          <p:attrName>ppt_x</p:attrName>
                                        </p:attrNameLst>
                                      </p:cBhvr>
                                      <p:tavLst>
                                        <p:tav tm="0">
                                          <p:val>
                                            <p:strVal val="#ppt_x"/>
                                          </p:val>
                                        </p:tav>
                                        <p:tav tm="100000">
                                          <p:val>
                                            <p:strVal val="#ppt_x"/>
                                          </p:val>
                                        </p:tav>
                                      </p:tavLst>
                                    </p:anim>
                                    <p:anim calcmode="lin" valueType="num">
                                      <p:cBhvr>
                                        <p:cTn id="23"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bldLvl="0" animBg="1"/>
      <p:bldP spid="5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1113" y="1"/>
            <a:ext cx="1992314" cy="1701800"/>
            <a:chOff x="-11114" y="0"/>
            <a:chExt cx="2627313" cy="2852737"/>
          </a:xfrm>
        </p:grpSpPr>
        <p:sp>
          <p:nvSpPr>
            <p:cNvPr id="8" name="直角三角形 3"/>
            <p:cNvSpPr/>
            <p:nvPr/>
          </p:nvSpPr>
          <p:spPr>
            <a:xfrm>
              <a:off x="-11114" y="0"/>
              <a:ext cx="2627313" cy="2852737"/>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2188618"/>
                <a:gd name="connsiteY0-18" fmla="*/ 1498600 h 1498600"/>
                <a:gd name="connsiteX1-19" fmla="*/ 0 w 2188618"/>
                <a:gd name="connsiteY1-20" fmla="*/ 0 h 1498600"/>
                <a:gd name="connsiteX2-21" fmla="*/ 2188618 w 2188618"/>
                <a:gd name="connsiteY2-22" fmla="*/ 225540 h 1498600"/>
                <a:gd name="connsiteX3-23" fmla="*/ 0 w 2188618"/>
                <a:gd name="connsiteY3-24" fmla="*/ 1498600 h 1498600"/>
              </a:gdLst>
              <a:ahLst/>
              <a:cxnLst>
                <a:cxn ang="0">
                  <a:pos x="connsiteX0-1" y="connsiteY0-2"/>
                </a:cxn>
                <a:cxn ang="0">
                  <a:pos x="connsiteX1-3" y="connsiteY1-4"/>
                </a:cxn>
                <a:cxn ang="0">
                  <a:pos x="connsiteX2-5" y="connsiteY2-6"/>
                </a:cxn>
                <a:cxn ang="0">
                  <a:pos x="connsiteX3-7" y="connsiteY3-8"/>
                </a:cxn>
              </a:cxnLst>
              <a:rect l="l" t="t" r="r" b="b"/>
              <a:pathLst>
                <a:path w="2188618" h="1498600">
                  <a:moveTo>
                    <a:pt x="0" y="1498600"/>
                  </a:moveTo>
                  <a:lnTo>
                    <a:pt x="0" y="0"/>
                  </a:lnTo>
                  <a:lnTo>
                    <a:pt x="2188618" y="225540"/>
                  </a:lnTo>
                  <a:lnTo>
                    <a:pt x="0" y="1498600"/>
                  </a:lnTo>
                  <a:close/>
                </a:path>
              </a:pathLst>
            </a:cu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直角三角形 3"/>
            <p:cNvSpPr/>
            <p:nvPr/>
          </p:nvSpPr>
          <p:spPr>
            <a:xfrm>
              <a:off x="0" y="736600"/>
              <a:ext cx="679450" cy="14986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直角三角形 3"/>
            <p:cNvSpPr/>
            <p:nvPr/>
          </p:nvSpPr>
          <p:spPr>
            <a:xfrm>
              <a:off x="0" y="0"/>
              <a:ext cx="1651000" cy="14732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Lst>
              <a:ahLst/>
              <a:cxnLst>
                <a:cxn ang="0">
                  <a:pos x="connsiteX0-1" y="connsiteY0-2"/>
                </a:cxn>
                <a:cxn ang="0">
                  <a:pos x="connsiteX1-3" y="connsiteY1-4"/>
                </a:cxn>
                <a:cxn ang="0">
                  <a:pos x="connsiteX2-5" y="connsiteY2-6"/>
                </a:cxn>
                <a:cxn ang="0">
                  <a:pos x="connsiteX3-7" y="connsiteY3-8"/>
                </a:cxn>
              </a:cxnLst>
              <a:rect l="l" t="t" r="r" b="b"/>
              <a:pathLst>
                <a:path w="1651000" h="2679700">
                  <a:moveTo>
                    <a:pt x="0" y="1498600"/>
                  </a:moveTo>
                  <a:lnTo>
                    <a:pt x="0" y="0"/>
                  </a:lnTo>
                  <a:lnTo>
                    <a:pt x="1651000" y="2679700"/>
                  </a:lnTo>
                  <a:lnTo>
                    <a:pt x="0" y="1498600"/>
                  </a:lnTo>
                  <a:close/>
                </a:path>
              </a:pathLst>
            </a:cu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直角三角形 3"/>
            <p:cNvSpPr/>
            <p:nvPr/>
          </p:nvSpPr>
          <p:spPr>
            <a:xfrm>
              <a:off x="0" y="0"/>
              <a:ext cx="2184400" cy="17907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直角三角形 3"/>
            <p:cNvSpPr/>
            <p:nvPr/>
          </p:nvSpPr>
          <p:spPr>
            <a:xfrm rot="5400000" flipV="1">
              <a:off x="370493" y="-381605"/>
              <a:ext cx="1597025" cy="2360236"/>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1299144"/>
                <a:gd name="connsiteY0-18" fmla="*/ 1498600 h 3725857"/>
                <a:gd name="connsiteX1-19" fmla="*/ 0 w 1299144"/>
                <a:gd name="connsiteY1-20" fmla="*/ 0 h 3725857"/>
                <a:gd name="connsiteX2-21" fmla="*/ 1299144 w 1299144"/>
                <a:gd name="connsiteY2-22" fmla="*/ 3725857 h 3725857"/>
                <a:gd name="connsiteX3-23" fmla="*/ 0 w 1299144"/>
                <a:gd name="connsiteY3-24" fmla="*/ 1498600 h 3725857"/>
              </a:gdLst>
              <a:ahLst/>
              <a:cxnLst>
                <a:cxn ang="0">
                  <a:pos x="connsiteX0-1" y="connsiteY0-2"/>
                </a:cxn>
                <a:cxn ang="0">
                  <a:pos x="connsiteX1-3" y="connsiteY1-4"/>
                </a:cxn>
                <a:cxn ang="0">
                  <a:pos x="connsiteX2-5" y="connsiteY2-6"/>
                </a:cxn>
                <a:cxn ang="0">
                  <a:pos x="connsiteX3-7" y="connsiteY3-8"/>
                </a:cxn>
              </a:cxnLst>
              <a:rect l="l" t="t" r="r" b="b"/>
              <a:pathLst>
                <a:path w="1299144" h="3725857">
                  <a:moveTo>
                    <a:pt x="0" y="1498600"/>
                  </a:moveTo>
                  <a:lnTo>
                    <a:pt x="0" y="0"/>
                  </a:lnTo>
                  <a:lnTo>
                    <a:pt x="1299144" y="3725857"/>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818962" y="990600"/>
              <a:ext cx="13970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342900" y="1382713"/>
              <a:ext cx="139700" cy="101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直角三角形 3"/>
            <p:cNvSpPr/>
            <p:nvPr/>
          </p:nvSpPr>
          <p:spPr>
            <a:xfrm>
              <a:off x="0" y="310357"/>
              <a:ext cx="969777" cy="127635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2" name="图片 1"/>
          <p:cNvPicPr>
            <a:picLocks noChangeAspect="1"/>
          </p:cNvPicPr>
          <p:nvPr/>
        </p:nvPicPr>
        <p:blipFill>
          <a:blip r:embed="rId1"/>
          <a:stretch>
            <a:fillRect/>
          </a:stretch>
        </p:blipFill>
        <p:spPr>
          <a:xfrm>
            <a:off x="1981200" y="2757805"/>
            <a:ext cx="8677275" cy="2005965"/>
          </a:xfrm>
          <a:prstGeom prst="rect">
            <a:avLst/>
          </a:prstGeom>
        </p:spPr>
      </p:pic>
      <p:pic>
        <p:nvPicPr>
          <p:cNvPr id="3" name="图片 2"/>
          <p:cNvPicPr>
            <a:picLocks noChangeAspect="1"/>
          </p:cNvPicPr>
          <p:nvPr/>
        </p:nvPicPr>
        <p:blipFill>
          <a:blip r:embed="rId2"/>
          <a:stretch>
            <a:fillRect/>
          </a:stretch>
        </p:blipFill>
        <p:spPr>
          <a:xfrm>
            <a:off x="2475865" y="302895"/>
            <a:ext cx="7240905" cy="2894965"/>
          </a:xfrm>
          <a:prstGeom prst="rect">
            <a:avLst/>
          </a:prstGeom>
        </p:spPr>
      </p:pic>
      <p:pic>
        <p:nvPicPr>
          <p:cNvPr id="13" name="图片 12"/>
          <p:cNvPicPr>
            <a:picLocks noChangeAspect="1"/>
          </p:cNvPicPr>
          <p:nvPr/>
        </p:nvPicPr>
        <p:blipFill>
          <a:blip r:embed="rId3"/>
          <a:stretch>
            <a:fillRect/>
          </a:stretch>
        </p:blipFill>
        <p:spPr>
          <a:xfrm>
            <a:off x="2475865" y="3862705"/>
            <a:ext cx="7113270" cy="28206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xit" presetSubtype="4" fill="hold" nodeType="clickEffect">
                                  <p:stCondLst>
                                    <p:cond delay="0"/>
                                  </p:stCondLst>
                                  <p:childTnLst>
                                    <p:animEffect transition="out" filter="wipe(down)">
                                      <p:cBhvr>
                                        <p:cTn id="15" dur="500"/>
                                        <p:tgtEl>
                                          <p:spTgt spid="2"/>
                                        </p:tgtEl>
                                      </p:cBhvr>
                                    </p:animEffect>
                                    <p:set>
                                      <p:cBhvr>
                                        <p:cTn id="16" dur="1" fill="hold">
                                          <p:stCondLst>
                                            <p:cond delay="499"/>
                                          </p:stCondLst>
                                        </p:cTn>
                                        <p:tgtEl>
                                          <p:spTgt spid="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5" name="文本框 24"/>
          <p:cNvSpPr txBox="1"/>
          <p:nvPr/>
        </p:nvSpPr>
        <p:spPr>
          <a:xfrm>
            <a:off x="3867150" y="3311867"/>
            <a:ext cx="4457700" cy="922020"/>
          </a:xfrm>
          <a:prstGeom prst="rect">
            <a:avLst/>
          </a:prstGeom>
          <a:noFill/>
        </p:spPr>
        <p:txBody>
          <a:bodyPr wrap="square" rtlCol="0">
            <a:spAutoFit/>
          </a:bodyPr>
          <a:lstStyle/>
          <a:p>
            <a:pPr algn="ctr"/>
            <a:r>
              <a:rPr lang="zh-CN" altLang="en-US" sz="5400" b="1" dirty="0">
                <a:solidFill>
                  <a:schemeClr val="accent1"/>
                </a:solidFill>
                <a:cs typeface="+mn-ea"/>
                <a:sym typeface="+mn-lt"/>
              </a:rPr>
              <a:t>网络应用部分</a:t>
            </a:r>
            <a:endParaRPr lang="zh-CN" altLang="en-US" sz="5400" b="1" dirty="0">
              <a:solidFill>
                <a:schemeClr val="accent1"/>
              </a:solidFill>
              <a:cs typeface="+mn-ea"/>
              <a:sym typeface="+mn-lt"/>
            </a:endParaRPr>
          </a:p>
        </p:txBody>
      </p:sp>
      <p:sp>
        <p:nvSpPr>
          <p:cNvPr id="2" name="文本框 1"/>
          <p:cNvSpPr txBox="1"/>
          <p:nvPr/>
        </p:nvSpPr>
        <p:spPr>
          <a:xfrm>
            <a:off x="4375150" y="2250038"/>
            <a:ext cx="3441700" cy="1014730"/>
          </a:xfrm>
          <a:prstGeom prst="rect">
            <a:avLst/>
          </a:prstGeom>
          <a:noFill/>
        </p:spPr>
        <p:txBody>
          <a:bodyPr wrap="square" rtlCol="0">
            <a:spAutoFit/>
          </a:bodyPr>
          <a:lstStyle/>
          <a:p>
            <a:pPr algn="ctr"/>
            <a:r>
              <a:rPr lang="en-US" altLang="zh-CN" sz="6000" dirty="0">
                <a:solidFill>
                  <a:schemeClr val="tx1">
                    <a:lumMod val="65000"/>
                    <a:lumOff val="35000"/>
                  </a:schemeClr>
                </a:solidFill>
                <a:cs typeface="+mn-ea"/>
                <a:sym typeface="+mn-lt"/>
              </a:rPr>
              <a:t>PART 04</a:t>
            </a:r>
            <a:endParaRPr lang="en-US" altLang="zh-CN" sz="6000" dirty="0">
              <a:solidFill>
                <a:schemeClr val="tx1">
                  <a:lumMod val="65000"/>
                  <a:lumOff val="35000"/>
                </a:schemeClr>
              </a:solidFill>
              <a:cs typeface="+mn-ea"/>
              <a:sym typeface="+mn-lt"/>
            </a:endParaRPr>
          </a:p>
        </p:txBody>
      </p:sp>
      <p:sp>
        <p:nvSpPr>
          <p:cNvPr id="3" name="文本框 2"/>
          <p:cNvSpPr txBox="1"/>
          <p:nvPr/>
        </p:nvSpPr>
        <p:spPr>
          <a:xfrm>
            <a:off x="4187825" y="4238630"/>
            <a:ext cx="3816350" cy="368300"/>
          </a:xfrm>
          <a:prstGeom prst="rect">
            <a:avLst/>
          </a:prstGeom>
          <a:noFill/>
        </p:spPr>
        <p:txBody>
          <a:bodyPr wrap="square" rtlCol="0">
            <a:spAutoFit/>
          </a:bodyPr>
          <a:lstStyle/>
          <a:p>
            <a:pPr algn="ctr"/>
            <a:r>
              <a:rPr lang="en-US" dirty="0">
                <a:solidFill>
                  <a:schemeClr val="accent2">
                    <a:lumMod val="75000"/>
                  </a:schemeClr>
                </a:solidFill>
                <a:cs typeface="+mn-ea"/>
                <a:sym typeface="+mn-lt"/>
              </a:rPr>
              <a:t>The Part of Web Application</a:t>
            </a:r>
            <a:endParaRPr lang="en-US" dirty="0">
              <a:solidFill>
                <a:schemeClr val="accent2">
                  <a:lumMod val="7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1000"/>
                                        <p:tgtEl>
                                          <p:spTgt spid="25"/>
                                        </p:tgtEl>
                                      </p:cBhvr>
                                    </p:animEffect>
                                    <p:anim calcmode="lin" valueType="num">
                                      <p:cBhvr>
                                        <p:cTn id="12" dur="1000" fill="hold"/>
                                        <p:tgtEl>
                                          <p:spTgt spid="25"/>
                                        </p:tgtEl>
                                        <p:attrNameLst>
                                          <p:attrName>ppt_x</p:attrName>
                                        </p:attrNameLst>
                                      </p:cBhvr>
                                      <p:tavLst>
                                        <p:tav tm="0">
                                          <p:val>
                                            <p:strVal val="#ppt_x"/>
                                          </p:val>
                                        </p:tav>
                                        <p:tav tm="100000">
                                          <p:val>
                                            <p:strVal val="#ppt_x"/>
                                          </p:val>
                                        </p:tav>
                                      </p:tavLst>
                                    </p:anim>
                                    <p:anim calcmode="lin" valueType="num">
                                      <p:cBhvr>
                                        <p:cTn id="13" dur="1000" fill="hold"/>
                                        <p:tgtEl>
                                          <p:spTgt spid="25"/>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anim calcmode="lin" valueType="num">
                                      <p:cBhvr>
                                        <p:cTn id="17" dur="1000" fill="hold"/>
                                        <p:tgtEl>
                                          <p:spTgt spid="3"/>
                                        </p:tgtEl>
                                        <p:attrNameLst>
                                          <p:attrName>ppt_x</p:attrName>
                                        </p:attrNameLst>
                                      </p:cBhvr>
                                      <p:tavLst>
                                        <p:tav tm="0">
                                          <p:val>
                                            <p:strVal val="#ppt_x"/>
                                          </p:val>
                                        </p:tav>
                                        <p:tav tm="100000">
                                          <p:val>
                                            <p:strVal val="#ppt_x"/>
                                          </p:val>
                                        </p:tav>
                                      </p:tavLst>
                                    </p:anim>
                                    <p:anim calcmode="lin" valueType="num">
                                      <p:cBhvr>
                                        <p:cTn id="1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9" name="文本框 8"/>
          <p:cNvSpPr txBox="1"/>
          <p:nvPr/>
        </p:nvSpPr>
        <p:spPr>
          <a:xfrm>
            <a:off x="4089564" y="523987"/>
            <a:ext cx="4012872" cy="1106805"/>
          </a:xfrm>
          <a:prstGeom prst="rect">
            <a:avLst/>
          </a:prstGeom>
          <a:noFill/>
        </p:spPr>
        <p:txBody>
          <a:bodyPr wrap="square" rtlCol="0">
            <a:spAutoFit/>
          </a:bodyPr>
          <a:lstStyle/>
          <a:p>
            <a:pPr algn="ctr"/>
            <a:r>
              <a:rPr lang="zh-CN" altLang="en-US" sz="4800" b="1" dirty="0">
                <a:solidFill>
                  <a:schemeClr val="accent1"/>
                </a:solidFill>
                <a:cs typeface="+mn-ea"/>
                <a:sym typeface="+mn-lt"/>
              </a:rPr>
              <a:t>目</a:t>
            </a:r>
            <a:r>
              <a:rPr lang="zh-CN" altLang="en-US" sz="4800" b="1" dirty="0">
                <a:solidFill>
                  <a:srgbClr val="69C6E1"/>
                </a:solidFill>
                <a:cs typeface="+mn-ea"/>
                <a:sym typeface="+mn-lt"/>
              </a:rPr>
              <a:t>录</a:t>
            </a:r>
            <a:endParaRPr lang="zh-CN" altLang="en-US" sz="4400" b="1" dirty="0">
              <a:solidFill>
                <a:srgbClr val="007CC6"/>
              </a:solidFill>
              <a:cs typeface="+mn-ea"/>
              <a:sym typeface="+mn-lt"/>
            </a:endParaRPr>
          </a:p>
          <a:p>
            <a:pPr algn="ctr"/>
            <a:r>
              <a:rPr lang="en-US" sz="1800" dirty="0">
                <a:solidFill>
                  <a:schemeClr val="accent4">
                    <a:lumMod val="75000"/>
                  </a:schemeClr>
                </a:solidFill>
                <a:cs typeface="+mn-ea"/>
                <a:sym typeface="+mn-lt"/>
              </a:rPr>
              <a:t>CONTENT</a:t>
            </a:r>
            <a:endParaRPr lang="en-US" sz="4400" b="1" dirty="0">
              <a:solidFill>
                <a:schemeClr val="tx1">
                  <a:lumMod val="75000"/>
                  <a:lumOff val="25000"/>
                </a:schemeClr>
              </a:solidFill>
              <a:cs typeface="+mn-ea"/>
              <a:sym typeface="+mn-lt"/>
            </a:endParaRPr>
          </a:p>
        </p:txBody>
      </p:sp>
      <p:grpSp>
        <p:nvGrpSpPr>
          <p:cNvPr id="2" name="组合 1"/>
          <p:cNvGrpSpPr/>
          <p:nvPr/>
        </p:nvGrpSpPr>
        <p:grpSpPr>
          <a:xfrm>
            <a:off x="4211320" y="1817370"/>
            <a:ext cx="3762375" cy="583565"/>
            <a:chOff x="6632" y="3717"/>
            <a:chExt cx="5925" cy="919"/>
          </a:xfrm>
        </p:grpSpPr>
        <p:sp>
          <p:nvSpPr>
            <p:cNvPr id="10" name="文本框 9"/>
            <p:cNvSpPr txBox="1"/>
            <p:nvPr/>
          </p:nvSpPr>
          <p:spPr>
            <a:xfrm>
              <a:off x="8052" y="3768"/>
              <a:ext cx="4505" cy="822"/>
            </a:xfrm>
            <a:prstGeom prst="rect">
              <a:avLst/>
            </a:prstGeom>
            <a:noFill/>
          </p:spPr>
          <p:txBody>
            <a:bodyPr wrap="square" rtlCol="0">
              <a:spAutoFit/>
            </a:bodyPr>
            <a:lstStyle/>
            <a:p>
              <a:r>
                <a:rPr lang="zh-CN" altLang="en-US" sz="2800" b="1" dirty="0">
                  <a:solidFill>
                    <a:schemeClr val="tx1">
                      <a:lumMod val="65000"/>
                      <a:lumOff val="35000"/>
                    </a:schemeClr>
                  </a:solidFill>
                  <a:cs typeface="+mn-ea"/>
                  <a:sym typeface="+mn-lt"/>
                </a:rPr>
                <a:t>项目概述</a:t>
              </a:r>
              <a:endParaRPr lang="zh-CN" altLang="en-US" sz="2800" b="1" dirty="0">
                <a:solidFill>
                  <a:schemeClr val="tx1">
                    <a:lumMod val="65000"/>
                    <a:lumOff val="35000"/>
                  </a:schemeClr>
                </a:solidFill>
                <a:cs typeface="+mn-ea"/>
                <a:sym typeface="+mn-lt"/>
              </a:endParaRPr>
            </a:p>
          </p:txBody>
        </p:sp>
        <p:sp>
          <p:nvSpPr>
            <p:cNvPr id="12" name="文本框 11"/>
            <p:cNvSpPr txBox="1"/>
            <p:nvPr/>
          </p:nvSpPr>
          <p:spPr>
            <a:xfrm>
              <a:off x="6632" y="3717"/>
              <a:ext cx="1141" cy="919"/>
            </a:xfrm>
            <a:prstGeom prst="rect">
              <a:avLst/>
            </a:prstGeom>
            <a:noFill/>
          </p:spPr>
          <p:txBody>
            <a:bodyPr wrap="square" rtlCol="0">
              <a:spAutoFit/>
            </a:bodyPr>
            <a:lstStyle/>
            <a:p>
              <a:pPr algn="ctr"/>
              <a:r>
                <a:rPr lang="en-US" altLang="zh-CN" sz="3200" b="1" dirty="0">
                  <a:solidFill>
                    <a:srgbClr val="5362A5"/>
                  </a:solidFill>
                  <a:cs typeface="+mn-ea"/>
                  <a:sym typeface="+mn-lt"/>
                </a:rPr>
                <a:t>01</a:t>
              </a:r>
              <a:endParaRPr lang="en-US" altLang="zh-CN" sz="3200" b="1" dirty="0">
                <a:solidFill>
                  <a:srgbClr val="5362A5"/>
                </a:solidFill>
                <a:cs typeface="+mn-ea"/>
                <a:sym typeface="+mn-lt"/>
              </a:endParaRPr>
            </a:p>
          </p:txBody>
        </p:sp>
      </p:grpSp>
      <p:grpSp>
        <p:nvGrpSpPr>
          <p:cNvPr id="3" name="组合 2"/>
          <p:cNvGrpSpPr/>
          <p:nvPr/>
        </p:nvGrpSpPr>
        <p:grpSpPr>
          <a:xfrm>
            <a:off x="4211320" y="2795270"/>
            <a:ext cx="4578350" cy="583565"/>
            <a:chOff x="6632" y="5238"/>
            <a:chExt cx="7210" cy="919"/>
          </a:xfrm>
        </p:grpSpPr>
        <p:sp>
          <p:nvSpPr>
            <p:cNvPr id="13" name="文本框 12"/>
            <p:cNvSpPr txBox="1"/>
            <p:nvPr/>
          </p:nvSpPr>
          <p:spPr>
            <a:xfrm>
              <a:off x="8052" y="5288"/>
              <a:ext cx="5790" cy="822"/>
            </a:xfrm>
            <a:prstGeom prst="rect">
              <a:avLst/>
            </a:prstGeom>
            <a:noFill/>
          </p:spPr>
          <p:txBody>
            <a:bodyPr wrap="square" rtlCol="0">
              <a:spAutoFit/>
            </a:bodyPr>
            <a:lstStyle/>
            <a:p>
              <a:r>
                <a:rPr lang="zh-CN" altLang="en-US" sz="2800" b="1" dirty="0">
                  <a:solidFill>
                    <a:schemeClr val="tx1">
                      <a:lumMod val="65000"/>
                      <a:lumOff val="35000"/>
                    </a:schemeClr>
                  </a:solidFill>
                  <a:cs typeface="+mn-ea"/>
                  <a:sym typeface="+mn-lt"/>
                </a:rPr>
                <a:t>项目架构</a:t>
              </a:r>
              <a:endParaRPr lang="zh-CN" altLang="en-US" sz="2800" b="1" dirty="0">
                <a:solidFill>
                  <a:schemeClr val="tx1">
                    <a:lumMod val="65000"/>
                    <a:lumOff val="35000"/>
                  </a:schemeClr>
                </a:solidFill>
                <a:cs typeface="+mn-ea"/>
                <a:sym typeface="+mn-lt"/>
              </a:endParaRPr>
            </a:p>
          </p:txBody>
        </p:sp>
        <p:sp>
          <p:nvSpPr>
            <p:cNvPr id="15" name="文本框 14"/>
            <p:cNvSpPr txBox="1"/>
            <p:nvPr/>
          </p:nvSpPr>
          <p:spPr>
            <a:xfrm>
              <a:off x="6632" y="5238"/>
              <a:ext cx="1141" cy="919"/>
            </a:xfrm>
            <a:prstGeom prst="rect">
              <a:avLst/>
            </a:prstGeom>
            <a:noFill/>
          </p:spPr>
          <p:txBody>
            <a:bodyPr wrap="square" rtlCol="0">
              <a:spAutoFit/>
            </a:bodyPr>
            <a:lstStyle/>
            <a:p>
              <a:pPr algn="ctr"/>
              <a:r>
                <a:rPr lang="en-US" altLang="zh-CN" sz="3200" b="1" dirty="0">
                  <a:solidFill>
                    <a:srgbClr val="69C6E1"/>
                  </a:solidFill>
                  <a:cs typeface="+mn-ea"/>
                  <a:sym typeface="+mn-lt"/>
                </a:rPr>
                <a:t>02</a:t>
              </a:r>
              <a:endParaRPr lang="en-US" altLang="zh-CN" sz="3200" b="1" dirty="0">
                <a:solidFill>
                  <a:srgbClr val="69C6E1"/>
                </a:solidFill>
                <a:cs typeface="+mn-ea"/>
                <a:sym typeface="+mn-lt"/>
              </a:endParaRPr>
            </a:p>
          </p:txBody>
        </p:sp>
      </p:grpSp>
      <p:grpSp>
        <p:nvGrpSpPr>
          <p:cNvPr id="4" name="组合 3"/>
          <p:cNvGrpSpPr/>
          <p:nvPr/>
        </p:nvGrpSpPr>
        <p:grpSpPr>
          <a:xfrm>
            <a:off x="4211320" y="3749040"/>
            <a:ext cx="3762375" cy="583565"/>
            <a:chOff x="6632" y="6759"/>
            <a:chExt cx="5925" cy="919"/>
          </a:xfrm>
        </p:grpSpPr>
        <p:sp>
          <p:nvSpPr>
            <p:cNvPr id="16" name="文本框 15"/>
            <p:cNvSpPr txBox="1"/>
            <p:nvPr/>
          </p:nvSpPr>
          <p:spPr>
            <a:xfrm>
              <a:off x="8052" y="6809"/>
              <a:ext cx="4505" cy="822"/>
            </a:xfrm>
            <a:prstGeom prst="rect">
              <a:avLst/>
            </a:prstGeom>
            <a:noFill/>
          </p:spPr>
          <p:txBody>
            <a:bodyPr wrap="square" rtlCol="0">
              <a:spAutoFit/>
            </a:bodyPr>
            <a:lstStyle/>
            <a:p>
              <a:r>
                <a:rPr lang="zh-CN" altLang="en-US" sz="2800" b="1" dirty="0">
                  <a:solidFill>
                    <a:schemeClr val="tx1">
                      <a:lumMod val="65000"/>
                      <a:lumOff val="35000"/>
                    </a:schemeClr>
                  </a:solidFill>
                  <a:cs typeface="+mn-ea"/>
                  <a:sym typeface="+mn-lt"/>
                </a:rPr>
                <a:t>区块链部分</a:t>
              </a:r>
              <a:endParaRPr lang="zh-CN" altLang="en-US" sz="2800" b="1" dirty="0">
                <a:solidFill>
                  <a:schemeClr val="tx1">
                    <a:lumMod val="65000"/>
                    <a:lumOff val="35000"/>
                  </a:schemeClr>
                </a:solidFill>
                <a:cs typeface="+mn-ea"/>
                <a:sym typeface="+mn-lt"/>
              </a:endParaRPr>
            </a:p>
          </p:txBody>
        </p:sp>
        <p:sp>
          <p:nvSpPr>
            <p:cNvPr id="18" name="文本框 17"/>
            <p:cNvSpPr txBox="1"/>
            <p:nvPr/>
          </p:nvSpPr>
          <p:spPr>
            <a:xfrm>
              <a:off x="6632" y="6759"/>
              <a:ext cx="1140" cy="919"/>
            </a:xfrm>
            <a:prstGeom prst="rect">
              <a:avLst/>
            </a:prstGeom>
            <a:noFill/>
          </p:spPr>
          <p:txBody>
            <a:bodyPr wrap="square" rtlCol="0">
              <a:spAutoFit/>
            </a:bodyPr>
            <a:lstStyle/>
            <a:p>
              <a:pPr algn="ctr"/>
              <a:r>
                <a:rPr lang="en-US" altLang="zh-CN" sz="3200" b="1" dirty="0">
                  <a:solidFill>
                    <a:srgbClr val="5362A5"/>
                  </a:solidFill>
                  <a:cs typeface="+mn-ea"/>
                  <a:sym typeface="+mn-lt"/>
                </a:rPr>
                <a:t>03</a:t>
              </a:r>
              <a:endParaRPr lang="en-US" altLang="zh-CN" sz="3200" b="1" dirty="0">
                <a:solidFill>
                  <a:srgbClr val="5362A5"/>
                </a:solidFill>
                <a:cs typeface="+mn-ea"/>
                <a:sym typeface="+mn-lt"/>
              </a:endParaRPr>
            </a:p>
          </p:txBody>
        </p:sp>
      </p:grpSp>
      <p:grpSp>
        <p:nvGrpSpPr>
          <p:cNvPr id="5" name="组合 4"/>
          <p:cNvGrpSpPr/>
          <p:nvPr/>
        </p:nvGrpSpPr>
        <p:grpSpPr>
          <a:xfrm>
            <a:off x="4211320" y="4702175"/>
            <a:ext cx="3762375" cy="583565"/>
            <a:chOff x="6632" y="8260"/>
            <a:chExt cx="5925" cy="919"/>
          </a:xfrm>
        </p:grpSpPr>
        <p:sp>
          <p:nvSpPr>
            <p:cNvPr id="19" name="文本框 18"/>
            <p:cNvSpPr txBox="1"/>
            <p:nvPr/>
          </p:nvSpPr>
          <p:spPr>
            <a:xfrm>
              <a:off x="8052" y="8311"/>
              <a:ext cx="4505" cy="822"/>
            </a:xfrm>
            <a:prstGeom prst="rect">
              <a:avLst/>
            </a:prstGeom>
            <a:noFill/>
          </p:spPr>
          <p:txBody>
            <a:bodyPr wrap="square" rtlCol="0">
              <a:spAutoFit/>
            </a:bodyPr>
            <a:lstStyle/>
            <a:p>
              <a:r>
                <a:rPr lang="zh-CN" altLang="en-US" sz="2800" b="1" dirty="0">
                  <a:solidFill>
                    <a:schemeClr val="tx1">
                      <a:lumMod val="65000"/>
                      <a:lumOff val="35000"/>
                    </a:schemeClr>
                  </a:solidFill>
                  <a:cs typeface="+mn-ea"/>
                  <a:sym typeface="+mn-lt"/>
                </a:rPr>
                <a:t>网络应用部分</a:t>
              </a:r>
              <a:endParaRPr lang="zh-CN" altLang="en-US" sz="2800" b="1" dirty="0">
                <a:solidFill>
                  <a:schemeClr val="tx1">
                    <a:lumMod val="65000"/>
                    <a:lumOff val="35000"/>
                  </a:schemeClr>
                </a:solidFill>
                <a:cs typeface="+mn-ea"/>
                <a:sym typeface="+mn-lt"/>
              </a:endParaRPr>
            </a:p>
          </p:txBody>
        </p:sp>
        <p:sp>
          <p:nvSpPr>
            <p:cNvPr id="40" name="文本框 39"/>
            <p:cNvSpPr txBox="1"/>
            <p:nvPr/>
          </p:nvSpPr>
          <p:spPr>
            <a:xfrm>
              <a:off x="6632" y="8260"/>
              <a:ext cx="1141" cy="919"/>
            </a:xfrm>
            <a:prstGeom prst="rect">
              <a:avLst/>
            </a:prstGeom>
            <a:noFill/>
          </p:spPr>
          <p:txBody>
            <a:bodyPr wrap="square" rtlCol="0">
              <a:spAutoFit/>
            </a:bodyPr>
            <a:lstStyle/>
            <a:p>
              <a:pPr algn="ctr"/>
              <a:r>
                <a:rPr lang="en-US" altLang="zh-CN" sz="3200" b="1" dirty="0">
                  <a:solidFill>
                    <a:srgbClr val="69C6E1"/>
                  </a:solidFill>
                  <a:cs typeface="+mn-ea"/>
                  <a:sym typeface="+mn-lt"/>
                </a:rPr>
                <a:t>04</a:t>
              </a:r>
              <a:endParaRPr lang="en-US" altLang="zh-CN" sz="3200" b="1" dirty="0">
                <a:solidFill>
                  <a:srgbClr val="69C6E1"/>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20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40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childTnLst>
                                </p:cTn>
                              </p:par>
                              <p:par>
                                <p:cTn id="21" presetID="23" presetClass="entr" presetSubtype="16" fill="hold" nodeType="withEffect">
                                  <p:stCondLst>
                                    <p:cond delay="60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fltVal val="0"/>
                                          </p:val>
                                        </p:tav>
                                        <p:tav tm="100000">
                                          <p:val>
                                            <p:strVal val="#ppt_w"/>
                                          </p:val>
                                        </p:tav>
                                      </p:tavLst>
                                    </p:anim>
                                    <p:anim calcmode="lin" valueType="num">
                                      <p:cBhvr>
                                        <p:cTn id="24"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1113" y="1"/>
            <a:ext cx="1992314" cy="1701800"/>
            <a:chOff x="-11114" y="0"/>
            <a:chExt cx="2627313" cy="2852737"/>
          </a:xfrm>
        </p:grpSpPr>
        <p:sp>
          <p:nvSpPr>
            <p:cNvPr id="8" name="直角三角形 3"/>
            <p:cNvSpPr/>
            <p:nvPr/>
          </p:nvSpPr>
          <p:spPr>
            <a:xfrm>
              <a:off x="-11114" y="0"/>
              <a:ext cx="2627313" cy="2852737"/>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2188618"/>
                <a:gd name="connsiteY0-18" fmla="*/ 1498600 h 1498600"/>
                <a:gd name="connsiteX1-19" fmla="*/ 0 w 2188618"/>
                <a:gd name="connsiteY1-20" fmla="*/ 0 h 1498600"/>
                <a:gd name="connsiteX2-21" fmla="*/ 2188618 w 2188618"/>
                <a:gd name="connsiteY2-22" fmla="*/ 225540 h 1498600"/>
                <a:gd name="connsiteX3-23" fmla="*/ 0 w 2188618"/>
                <a:gd name="connsiteY3-24" fmla="*/ 1498600 h 1498600"/>
              </a:gdLst>
              <a:ahLst/>
              <a:cxnLst>
                <a:cxn ang="0">
                  <a:pos x="connsiteX0-1" y="connsiteY0-2"/>
                </a:cxn>
                <a:cxn ang="0">
                  <a:pos x="connsiteX1-3" y="connsiteY1-4"/>
                </a:cxn>
                <a:cxn ang="0">
                  <a:pos x="connsiteX2-5" y="connsiteY2-6"/>
                </a:cxn>
                <a:cxn ang="0">
                  <a:pos x="connsiteX3-7" y="connsiteY3-8"/>
                </a:cxn>
              </a:cxnLst>
              <a:rect l="l" t="t" r="r" b="b"/>
              <a:pathLst>
                <a:path w="2188618" h="1498600">
                  <a:moveTo>
                    <a:pt x="0" y="1498600"/>
                  </a:moveTo>
                  <a:lnTo>
                    <a:pt x="0" y="0"/>
                  </a:lnTo>
                  <a:lnTo>
                    <a:pt x="2188618" y="225540"/>
                  </a:lnTo>
                  <a:lnTo>
                    <a:pt x="0" y="1498600"/>
                  </a:lnTo>
                  <a:close/>
                </a:path>
              </a:pathLst>
            </a:cu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直角三角形 3"/>
            <p:cNvSpPr/>
            <p:nvPr/>
          </p:nvSpPr>
          <p:spPr>
            <a:xfrm>
              <a:off x="0" y="736600"/>
              <a:ext cx="679450" cy="14986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直角三角形 3"/>
            <p:cNvSpPr/>
            <p:nvPr/>
          </p:nvSpPr>
          <p:spPr>
            <a:xfrm>
              <a:off x="0" y="0"/>
              <a:ext cx="1651000" cy="14732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Lst>
              <a:ahLst/>
              <a:cxnLst>
                <a:cxn ang="0">
                  <a:pos x="connsiteX0-1" y="connsiteY0-2"/>
                </a:cxn>
                <a:cxn ang="0">
                  <a:pos x="connsiteX1-3" y="connsiteY1-4"/>
                </a:cxn>
                <a:cxn ang="0">
                  <a:pos x="connsiteX2-5" y="connsiteY2-6"/>
                </a:cxn>
                <a:cxn ang="0">
                  <a:pos x="connsiteX3-7" y="connsiteY3-8"/>
                </a:cxn>
              </a:cxnLst>
              <a:rect l="l" t="t" r="r" b="b"/>
              <a:pathLst>
                <a:path w="1651000" h="2679700">
                  <a:moveTo>
                    <a:pt x="0" y="1498600"/>
                  </a:moveTo>
                  <a:lnTo>
                    <a:pt x="0" y="0"/>
                  </a:lnTo>
                  <a:lnTo>
                    <a:pt x="1651000" y="2679700"/>
                  </a:lnTo>
                  <a:lnTo>
                    <a:pt x="0" y="1498600"/>
                  </a:lnTo>
                  <a:close/>
                </a:path>
              </a:pathLst>
            </a:cu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直角三角形 3"/>
            <p:cNvSpPr/>
            <p:nvPr/>
          </p:nvSpPr>
          <p:spPr>
            <a:xfrm>
              <a:off x="0" y="0"/>
              <a:ext cx="2184400" cy="17907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直角三角形 3"/>
            <p:cNvSpPr/>
            <p:nvPr/>
          </p:nvSpPr>
          <p:spPr>
            <a:xfrm rot="5400000" flipV="1">
              <a:off x="370493" y="-381605"/>
              <a:ext cx="1597025" cy="2360236"/>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1299144"/>
                <a:gd name="connsiteY0-18" fmla="*/ 1498600 h 3725857"/>
                <a:gd name="connsiteX1-19" fmla="*/ 0 w 1299144"/>
                <a:gd name="connsiteY1-20" fmla="*/ 0 h 3725857"/>
                <a:gd name="connsiteX2-21" fmla="*/ 1299144 w 1299144"/>
                <a:gd name="connsiteY2-22" fmla="*/ 3725857 h 3725857"/>
                <a:gd name="connsiteX3-23" fmla="*/ 0 w 1299144"/>
                <a:gd name="connsiteY3-24" fmla="*/ 1498600 h 3725857"/>
              </a:gdLst>
              <a:ahLst/>
              <a:cxnLst>
                <a:cxn ang="0">
                  <a:pos x="connsiteX0-1" y="connsiteY0-2"/>
                </a:cxn>
                <a:cxn ang="0">
                  <a:pos x="connsiteX1-3" y="connsiteY1-4"/>
                </a:cxn>
                <a:cxn ang="0">
                  <a:pos x="connsiteX2-5" y="connsiteY2-6"/>
                </a:cxn>
                <a:cxn ang="0">
                  <a:pos x="connsiteX3-7" y="connsiteY3-8"/>
                </a:cxn>
              </a:cxnLst>
              <a:rect l="l" t="t" r="r" b="b"/>
              <a:pathLst>
                <a:path w="1299144" h="3725857">
                  <a:moveTo>
                    <a:pt x="0" y="1498600"/>
                  </a:moveTo>
                  <a:lnTo>
                    <a:pt x="0" y="0"/>
                  </a:lnTo>
                  <a:lnTo>
                    <a:pt x="1299144" y="3725857"/>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818962" y="990600"/>
              <a:ext cx="13970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342900" y="1382713"/>
              <a:ext cx="139700" cy="101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直角三角形 3"/>
            <p:cNvSpPr/>
            <p:nvPr/>
          </p:nvSpPr>
          <p:spPr>
            <a:xfrm>
              <a:off x="0" y="310357"/>
              <a:ext cx="969777" cy="127635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 name="文本框 2"/>
          <p:cNvSpPr txBox="1"/>
          <p:nvPr/>
        </p:nvSpPr>
        <p:spPr>
          <a:xfrm>
            <a:off x="1653540" y="4349750"/>
            <a:ext cx="9479280" cy="1198880"/>
          </a:xfrm>
          <a:prstGeom prst="rect">
            <a:avLst/>
          </a:prstGeom>
          <a:noFill/>
        </p:spPr>
        <p:txBody>
          <a:bodyPr wrap="none" rtlCol="0">
            <a:spAutoFit/>
          </a:bodyPr>
          <a:p>
            <a:pPr algn="l"/>
            <a:r>
              <a:rPr lang="en-US" altLang="zh-CN" sz="2400">
                <a:latin typeface="楷体" panose="02010609060101010101" charset="-122"/>
                <a:ea typeface="楷体" panose="02010609060101010101" charset="-122"/>
                <a:cs typeface="楷体" panose="02010609060101010101" charset="-122"/>
              </a:rPr>
              <a:t>Bootstrap是Twitter开源的基于HTML、CSS、JavaScript的前端框架。</a:t>
            </a:r>
            <a:endParaRPr lang="en-US" altLang="zh-CN" sz="2400">
              <a:latin typeface="楷体" panose="02010609060101010101" charset="-122"/>
              <a:ea typeface="楷体" panose="02010609060101010101" charset="-122"/>
              <a:cs typeface="楷体" panose="02010609060101010101" charset="-122"/>
            </a:endParaRPr>
          </a:p>
          <a:p>
            <a:pPr algn="l"/>
            <a:r>
              <a:rPr lang="en-US" altLang="zh-CN" sz="2400">
                <a:latin typeface="楷体" panose="02010609060101010101" charset="-122"/>
                <a:ea typeface="楷体" panose="02010609060101010101" charset="-122"/>
                <a:cs typeface="楷体" panose="02010609060101010101" charset="-122"/>
              </a:rPr>
              <a:t>它是为实现快速开发Web应用程序而设计的一套前端工具包。</a:t>
            </a:r>
            <a:endParaRPr lang="en-US" altLang="zh-CN" sz="2400">
              <a:latin typeface="楷体" panose="02010609060101010101" charset="-122"/>
              <a:ea typeface="楷体" panose="02010609060101010101" charset="-122"/>
              <a:cs typeface="楷体" panose="02010609060101010101" charset="-122"/>
            </a:endParaRPr>
          </a:p>
          <a:p>
            <a:pPr algn="l"/>
            <a:r>
              <a:rPr lang="en-US" altLang="zh-CN" sz="2400">
                <a:latin typeface="楷体" panose="02010609060101010101" charset="-122"/>
                <a:ea typeface="楷体" panose="02010609060101010101" charset="-122"/>
                <a:cs typeface="楷体" panose="02010609060101010101" charset="-122"/>
              </a:rPr>
              <a:t>它支持响应式布局，并且在V3版本之后坚持移动设备优先。</a:t>
            </a:r>
            <a:endParaRPr lang="en-US" altLang="zh-CN" sz="2400">
              <a:latin typeface="楷体" panose="02010609060101010101" charset="-122"/>
              <a:ea typeface="楷体" panose="02010609060101010101" charset="-122"/>
              <a:cs typeface="楷体" panose="02010609060101010101" charset="-122"/>
            </a:endParaRPr>
          </a:p>
        </p:txBody>
      </p:sp>
      <p:pic>
        <p:nvPicPr>
          <p:cNvPr id="13" name="图片 12" descr="微信图片_20210712094437"/>
          <p:cNvPicPr>
            <a:picLocks noChangeAspect="1"/>
          </p:cNvPicPr>
          <p:nvPr/>
        </p:nvPicPr>
        <p:blipFill>
          <a:blip r:embed="rId1"/>
          <a:srcRect l="427" t="-6801" r="-178" b="19724"/>
          <a:stretch>
            <a:fillRect/>
          </a:stretch>
        </p:blipFill>
        <p:spPr>
          <a:xfrm>
            <a:off x="99060" y="537210"/>
            <a:ext cx="5309235" cy="2420620"/>
          </a:xfrm>
          <a:prstGeom prst="rect">
            <a:avLst/>
          </a:prstGeom>
        </p:spPr>
      </p:pic>
      <p:pic>
        <p:nvPicPr>
          <p:cNvPr id="14" name="图片 13" descr="微信图片_20210712134923"/>
          <p:cNvPicPr>
            <a:picLocks noChangeAspect="1"/>
          </p:cNvPicPr>
          <p:nvPr/>
        </p:nvPicPr>
        <p:blipFill>
          <a:blip r:embed="rId2"/>
          <a:srcRect l="1958" t="2969" r="3770" b="40695"/>
          <a:stretch>
            <a:fillRect/>
          </a:stretch>
        </p:blipFill>
        <p:spPr>
          <a:xfrm>
            <a:off x="5558790" y="878840"/>
            <a:ext cx="6498590" cy="20789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1113" y="1"/>
            <a:ext cx="1992314" cy="1701800"/>
            <a:chOff x="-11114" y="0"/>
            <a:chExt cx="2627313" cy="2852737"/>
          </a:xfrm>
        </p:grpSpPr>
        <p:sp>
          <p:nvSpPr>
            <p:cNvPr id="8" name="直角三角形 3"/>
            <p:cNvSpPr/>
            <p:nvPr/>
          </p:nvSpPr>
          <p:spPr>
            <a:xfrm>
              <a:off x="-11114" y="0"/>
              <a:ext cx="2627313" cy="2852737"/>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2188618"/>
                <a:gd name="connsiteY0-18" fmla="*/ 1498600 h 1498600"/>
                <a:gd name="connsiteX1-19" fmla="*/ 0 w 2188618"/>
                <a:gd name="connsiteY1-20" fmla="*/ 0 h 1498600"/>
                <a:gd name="connsiteX2-21" fmla="*/ 2188618 w 2188618"/>
                <a:gd name="connsiteY2-22" fmla="*/ 225540 h 1498600"/>
                <a:gd name="connsiteX3-23" fmla="*/ 0 w 2188618"/>
                <a:gd name="connsiteY3-24" fmla="*/ 1498600 h 1498600"/>
              </a:gdLst>
              <a:ahLst/>
              <a:cxnLst>
                <a:cxn ang="0">
                  <a:pos x="connsiteX0-1" y="connsiteY0-2"/>
                </a:cxn>
                <a:cxn ang="0">
                  <a:pos x="connsiteX1-3" y="connsiteY1-4"/>
                </a:cxn>
                <a:cxn ang="0">
                  <a:pos x="connsiteX2-5" y="connsiteY2-6"/>
                </a:cxn>
                <a:cxn ang="0">
                  <a:pos x="connsiteX3-7" y="connsiteY3-8"/>
                </a:cxn>
              </a:cxnLst>
              <a:rect l="l" t="t" r="r" b="b"/>
              <a:pathLst>
                <a:path w="2188618" h="1498600">
                  <a:moveTo>
                    <a:pt x="0" y="1498600"/>
                  </a:moveTo>
                  <a:lnTo>
                    <a:pt x="0" y="0"/>
                  </a:lnTo>
                  <a:lnTo>
                    <a:pt x="2188618" y="225540"/>
                  </a:lnTo>
                  <a:lnTo>
                    <a:pt x="0" y="1498600"/>
                  </a:lnTo>
                  <a:close/>
                </a:path>
              </a:pathLst>
            </a:cu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直角三角形 3"/>
            <p:cNvSpPr/>
            <p:nvPr/>
          </p:nvSpPr>
          <p:spPr>
            <a:xfrm>
              <a:off x="0" y="736600"/>
              <a:ext cx="679450" cy="14986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直角三角形 3"/>
            <p:cNvSpPr/>
            <p:nvPr/>
          </p:nvSpPr>
          <p:spPr>
            <a:xfrm>
              <a:off x="0" y="0"/>
              <a:ext cx="1651000" cy="14732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Lst>
              <a:ahLst/>
              <a:cxnLst>
                <a:cxn ang="0">
                  <a:pos x="connsiteX0-1" y="connsiteY0-2"/>
                </a:cxn>
                <a:cxn ang="0">
                  <a:pos x="connsiteX1-3" y="connsiteY1-4"/>
                </a:cxn>
                <a:cxn ang="0">
                  <a:pos x="connsiteX2-5" y="connsiteY2-6"/>
                </a:cxn>
                <a:cxn ang="0">
                  <a:pos x="connsiteX3-7" y="connsiteY3-8"/>
                </a:cxn>
              </a:cxnLst>
              <a:rect l="l" t="t" r="r" b="b"/>
              <a:pathLst>
                <a:path w="1651000" h="2679700">
                  <a:moveTo>
                    <a:pt x="0" y="1498600"/>
                  </a:moveTo>
                  <a:lnTo>
                    <a:pt x="0" y="0"/>
                  </a:lnTo>
                  <a:lnTo>
                    <a:pt x="1651000" y="2679700"/>
                  </a:lnTo>
                  <a:lnTo>
                    <a:pt x="0" y="1498600"/>
                  </a:lnTo>
                  <a:close/>
                </a:path>
              </a:pathLst>
            </a:cu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直角三角形 3"/>
            <p:cNvSpPr/>
            <p:nvPr/>
          </p:nvSpPr>
          <p:spPr>
            <a:xfrm>
              <a:off x="0" y="0"/>
              <a:ext cx="2184400" cy="17907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直角三角形 3"/>
            <p:cNvSpPr/>
            <p:nvPr/>
          </p:nvSpPr>
          <p:spPr>
            <a:xfrm rot="5400000" flipV="1">
              <a:off x="370493" y="-381605"/>
              <a:ext cx="1597025" cy="2360236"/>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1299144"/>
                <a:gd name="connsiteY0-18" fmla="*/ 1498600 h 3725857"/>
                <a:gd name="connsiteX1-19" fmla="*/ 0 w 1299144"/>
                <a:gd name="connsiteY1-20" fmla="*/ 0 h 3725857"/>
                <a:gd name="connsiteX2-21" fmla="*/ 1299144 w 1299144"/>
                <a:gd name="connsiteY2-22" fmla="*/ 3725857 h 3725857"/>
                <a:gd name="connsiteX3-23" fmla="*/ 0 w 1299144"/>
                <a:gd name="connsiteY3-24" fmla="*/ 1498600 h 3725857"/>
              </a:gdLst>
              <a:ahLst/>
              <a:cxnLst>
                <a:cxn ang="0">
                  <a:pos x="connsiteX0-1" y="connsiteY0-2"/>
                </a:cxn>
                <a:cxn ang="0">
                  <a:pos x="connsiteX1-3" y="connsiteY1-4"/>
                </a:cxn>
                <a:cxn ang="0">
                  <a:pos x="connsiteX2-5" y="connsiteY2-6"/>
                </a:cxn>
                <a:cxn ang="0">
                  <a:pos x="connsiteX3-7" y="connsiteY3-8"/>
                </a:cxn>
              </a:cxnLst>
              <a:rect l="l" t="t" r="r" b="b"/>
              <a:pathLst>
                <a:path w="1299144" h="3725857">
                  <a:moveTo>
                    <a:pt x="0" y="1498600"/>
                  </a:moveTo>
                  <a:lnTo>
                    <a:pt x="0" y="0"/>
                  </a:lnTo>
                  <a:lnTo>
                    <a:pt x="1299144" y="3725857"/>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818962" y="990600"/>
              <a:ext cx="13970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342900" y="1382713"/>
              <a:ext cx="139700" cy="101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直角三角形 3"/>
            <p:cNvSpPr/>
            <p:nvPr/>
          </p:nvSpPr>
          <p:spPr>
            <a:xfrm>
              <a:off x="0" y="310357"/>
              <a:ext cx="969777" cy="127635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 name="文本框 1"/>
          <p:cNvSpPr txBox="1"/>
          <p:nvPr/>
        </p:nvSpPr>
        <p:spPr>
          <a:xfrm>
            <a:off x="2377440" y="211455"/>
            <a:ext cx="5922645" cy="645160"/>
          </a:xfrm>
          <a:prstGeom prst="rect">
            <a:avLst/>
          </a:prstGeom>
          <a:noFill/>
        </p:spPr>
        <p:txBody>
          <a:bodyPr wrap="none" rtlCol="0">
            <a:spAutoFit/>
          </a:bodyPr>
          <a:lstStyle/>
          <a:p>
            <a:pPr algn="l"/>
            <a:r>
              <a:rPr lang="zh-CN" altLang="en-US" sz="3600" b="1">
                <a:latin typeface="楷体" panose="02010609060101010101" charset="-122"/>
                <a:ea typeface="楷体" panose="02010609060101010101" charset="-122"/>
                <a:cs typeface="楷体" panose="02010609060101010101" charset="-122"/>
              </a:rPr>
              <a:t>个人用户端</a:t>
            </a:r>
            <a:r>
              <a:rPr lang="en-US" altLang="zh-CN" sz="3600" b="1">
                <a:latin typeface="楷体" panose="02010609060101010101" charset="-122"/>
                <a:ea typeface="楷体" panose="02010609060101010101" charset="-122"/>
                <a:cs typeface="楷体" panose="02010609060101010101" charset="-122"/>
              </a:rPr>
              <a:t>-</a:t>
            </a:r>
            <a:r>
              <a:rPr lang="zh-CN" altLang="en-US" sz="3600" b="1">
                <a:latin typeface="楷体" panose="02010609060101010101" charset="-122"/>
                <a:ea typeface="楷体" panose="02010609060101010101" charset="-122"/>
                <a:cs typeface="楷体" panose="02010609060101010101" charset="-122"/>
              </a:rPr>
              <a:t>生成证书验证码</a:t>
            </a:r>
            <a:endParaRPr lang="zh-CN" altLang="en-US" sz="3600" b="1">
              <a:latin typeface="楷体" panose="02010609060101010101" charset="-122"/>
              <a:ea typeface="楷体" panose="02010609060101010101" charset="-122"/>
              <a:cs typeface="楷体" panose="02010609060101010101" charset="-122"/>
            </a:endParaRPr>
          </a:p>
        </p:txBody>
      </p:sp>
      <p:pic>
        <p:nvPicPr>
          <p:cNvPr id="14" name="图片 13"/>
          <p:cNvPicPr>
            <a:picLocks noChangeAspect="1"/>
          </p:cNvPicPr>
          <p:nvPr/>
        </p:nvPicPr>
        <p:blipFill>
          <a:blip r:embed="rId1"/>
          <a:stretch>
            <a:fillRect/>
          </a:stretch>
        </p:blipFill>
        <p:spPr>
          <a:xfrm>
            <a:off x="363220" y="1517015"/>
            <a:ext cx="4343400" cy="5005705"/>
          </a:xfrm>
          <a:prstGeom prst="rect">
            <a:avLst/>
          </a:prstGeom>
        </p:spPr>
      </p:pic>
      <p:pic>
        <p:nvPicPr>
          <p:cNvPr id="15" name="图片 14"/>
          <p:cNvPicPr>
            <a:picLocks noChangeAspect="1"/>
          </p:cNvPicPr>
          <p:nvPr/>
        </p:nvPicPr>
        <p:blipFill>
          <a:blip r:embed="rId2"/>
          <a:stretch>
            <a:fillRect/>
          </a:stretch>
        </p:blipFill>
        <p:spPr>
          <a:xfrm>
            <a:off x="5089525" y="1068070"/>
            <a:ext cx="5608320" cy="2540635"/>
          </a:xfrm>
          <a:prstGeom prst="rect">
            <a:avLst/>
          </a:prstGeom>
        </p:spPr>
      </p:pic>
      <p:pic>
        <p:nvPicPr>
          <p:cNvPr id="16" name="图片 15"/>
          <p:cNvPicPr>
            <a:picLocks noChangeAspect="1"/>
          </p:cNvPicPr>
          <p:nvPr/>
        </p:nvPicPr>
        <p:blipFill>
          <a:blip r:embed="rId3"/>
          <a:stretch>
            <a:fillRect/>
          </a:stretch>
        </p:blipFill>
        <p:spPr>
          <a:xfrm>
            <a:off x="5328285" y="2494280"/>
            <a:ext cx="5731510" cy="2503805"/>
          </a:xfrm>
          <a:prstGeom prst="rect">
            <a:avLst/>
          </a:prstGeom>
        </p:spPr>
      </p:pic>
      <p:pic>
        <p:nvPicPr>
          <p:cNvPr id="17" name="图片 16"/>
          <p:cNvPicPr>
            <a:picLocks noChangeAspect="1"/>
          </p:cNvPicPr>
          <p:nvPr/>
        </p:nvPicPr>
        <p:blipFill>
          <a:blip r:embed="rId4"/>
          <a:stretch>
            <a:fillRect/>
          </a:stretch>
        </p:blipFill>
        <p:spPr>
          <a:xfrm>
            <a:off x="6053455" y="3820160"/>
            <a:ext cx="5645150" cy="24441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1113" y="1"/>
            <a:ext cx="1992314" cy="1701800"/>
            <a:chOff x="-11114" y="0"/>
            <a:chExt cx="2627313" cy="2852737"/>
          </a:xfrm>
        </p:grpSpPr>
        <p:sp>
          <p:nvSpPr>
            <p:cNvPr id="8" name="直角三角形 3"/>
            <p:cNvSpPr/>
            <p:nvPr/>
          </p:nvSpPr>
          <p:spPr>
            <a:xfrm>
              <a:off x="-11114" y="0"/>
              <a:ext cx="2627313" cy="2852737"/>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2188618"/>
                <a:gd name="connsiteY0-18" fmla="*/ 1498600 h 1498600"/>
                <a:gd name="connsiteX1-19" fmla="*/ 0 w 2188618"/>
                <a:gd name="connsiteY1-20" fmla="*/ 0 h 1498600"/>
                <a:gd name="connsiteX2-21" fmla="*/ 2188618 w 2188618"/>
                <a:gd name="connsiteY2-22" fmla="*/ 225540 h 1498600"/>
                <a:gd name="connsiteX3-23" fmla="*/ 0 w 2188618"/>
                <a:gd name="connsiteY3-24" fmla="*/ 1498600 h 1498600"/>
              </a:gdLst>
              <a:ahLst/>
              <a:cxnLst>
                <a:cxn ang="0">
                  <a:pos x="connsiteX0-1" y="connsiteY0-2"/>
                </a:cxn>
                <a:cxn ang="0">
                  <a:pos x="connsiteX1-3" y="connsiteY1-4"/>
                </a:cxn>
                <a:cxn ang="0">
                  <a:pos x="connsiteX2-5" y="connsiteY2-6"/>
                </a:cxn>
                <a:cxn ang="0">
                  <a:pos x="connsiteX3-7" y="connsiteY3-8"/>
                </a:cxn>
              </a:cxnLst>
              <a:rect l="l" t="t" r="r" b="b"/>
              <a:pathLst>
                <a:path w="2188618" h="1498600">
                  <a:moveTo>
                    <a:pt x="0" y="1498600"/>
                  </a:moveTo>
                  <a:lnTo>
                    <a:pt x="0" y="0"/>
                  </a:lnTo>
                  <a:lnTo>
                    <a:pt x="2188618" y="225540"/>
                  </a:lnTo>
                  <a:lnTo>
                    <a:pt x="0" y="1498600"/>
                  </a:lnTo>
                  <a:close/>
                </a:path>
              </a:pathLst>
            </a:cu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直角三角形 3"/>
            <p:cNvSpPr/>
            <p:nvPr/>
          </p:nvSpPr>
          <p:spPr>
            <a:xfrm>
              <a:off x="0" y="736600"/>
              <a:ext cx="679450" cy="14986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直角三角形 3"/>
            <p:cNvSpPr/>
            <p:nvPr/>
          </p:nvSpPr>
          <p:spPr>
            <a:xfrm>
              <a:off x="0" y="0"/>
              <a:ext cx="1651000" cy="14732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Lst>
              <a:ahLst/>
              <a:cxnLst>
                <a:cxn ang="0">
                  <a:pos x="connsiteX0-1" y="connsiteY0-2"/>
                </a:cxn>
                <a:cxn ang="0">
                  <a:pos x="connsiteX1-3" y="connsiteY1-4"/>
                </a:cxn>
                <a:cxn ang="0">
                  <a:pos x="connsiteX2-5" y="connsiteY2-6"/>
                </a:cxn>
                <a:cxn ang="0">
                  <a:pos x="connsiteX3-7" y="connsiteY3-8"/>
                </a:cxn>
              </a:cxnLst>
              <a:rect l="l" t="t" r="r" b="b"/>
              <a:pathLst>
                <a:path w="1651000" h="2679700">
                  <a:moveTo>
                    <a:pt x="0" y="1498600"/>
                  </a:moveTo>
                  <a:lnTo>
                    <a:pt x="0" y="0"/>
                  </a:lnTo>
                  <a:lnTo>
                    <a:pt x="1651000" y="2679700"/>
                  </a:lnTo>
                  <a:lnTo>
                    <a:pt x="0" y="1498600"/>
                  </a:lnTo>
                  <a:close/>
                </a:path>
              </a:pathLst>
            </a:cu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直角三角形 3"/>
            <p:cNvSpPr/>
            <p:nvPr/>
          </p:nvSpPr>
          <p:spPr>
            <a:xfrm>
              <a:off x="0" y="0"/>
              <a:ext cx="2184400" cy="17907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直角三角形 3"/>
            <p:cNvSpPr/>
            <p:nvPr/>
          </p:nvSpPr>
          <p:spPr>
            <a:xfrm rot="5400000" flipV="1">
              <a:off x="370493" y="-381605"/>
              <a:ext cx="1597025" cy="2360236"/>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1299144"/>
                <a:gd name="connsiteY0-18" fmla="*/ 1498600 h 3725857"/>
                <a:gd name="connsiteX1-19" fmla="*/ 0 w 1299144"/>
                <a:gd name="connsiteY1-20" fmla="*/ 0 h 3725857"/>
                <a:gd name="connsiteX2-21" fmla="*/ 1299144 w 1299144"/>
                <a:gd name="connsiteY2-22" fmla="*/ 3725857 h 3725857"/>
                <a:gd name="connsiteX3-23" fmla="*/ 0 w 1299144"/>
                <a:gd name="connsiteY3-24" fmla="*/ 1498600 h 3725857"/>
              </a:gdLst>
              <a:ahLst/>
              <a:cxnLst>
                <a:cxn ang="0">
                  <a:pos x="connsiteX0-1" y="connsiteY0-2"/>
                </a:cxn>
                <a:cxn ang="0">
                  <a:pos x="connsiteX1-3" y="connsiteY1-4"/>
                </a:cxn>
                <a:cxn ang="0">
                  <a:pos x="connsiteX2-5" y="connsiteY2-6"/>
                </a:cxn>
                <a:cxn ang="0">
                  <a:pos x="connsiteX3-7" y="connsiteY3-8"/>
                </a:cxn>
              </a:cxnLst>
              <a:rect l="l" t="t" r="r" b="b"/>
              <a:pathLst>
                <a:path w="1299144" h="3725857">
                  <a:moveTo>
                    <a:pt x="0" y="1498600"/>
                  </a:moveTo>
                  <a:lnTo>
                    <a:pt x="0" y="0"/>
                  </a:lnTo>
                  <a:lnTo>
                    <a:pt x="1299144" y="3725857"/>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818962" y="990600"/>
              <a:ext cx="13970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342900" y="1382713"/>
              <a:ext cx="139700" cy="101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直角三角形 3"/>
            <p:cNvSpPr/>
            <p:nvPr/>
          </p:nvSpPr>
          <p:spPr>
            <a:xfrm>
              <a:off x="0" y="310357"/>
              <a:ext cx="969777" cy="127635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 name="文本框 1"/>
          <p:cNvSpPr txBox="1"/>
          <p:nvPr/>
        </p:nvSpPr>
        <p:spPr>
          <a:xfrm>
            <a:off x="2377440" y="185420"/>
            <a:ext cx="6381750" cy="645160"/>
          </a:xfrm>
          <a:prstGeom prst="rect">
            <a:avLst/>
          </a:prstGeom>
          <a:noFill/>
        </p:spPr>
        <p:txBody>
          <a:bodyPr wrap="none" rtlCol="0">
            <a:spAutoFit/>
          </a:bodyPr>
          <a:lstStyle/>
          <a:p>
            <a:pPr algn="l"/>
            <a:r>
              <a:rPr lang="zh-CN" altLang="en-US" sz="3600" b="1">
                <a:latin typeface="楷体" panose="02010609060101010101" charset="-122"/>
                <a:ea typeface="楷体" panose="02010609060101010101" charset="-122"/>
                <a:cs typeface="楷体" panose="02010609060101010101" charset="-122"/>
              </a:rPr>
              <a:t>个人用户端</a:t>
            </a:r>
            <a:r>
              <a:rPr lang="en-US" altLang="zh-CN" sz="3600" b="1">
                <a:latin typeface="楷体" panose="02010609060101010101" charset="-122"/>
                <a:ea typeface="楷体" panose="02010609060101010101" charset="-122"/>
                <a:cs typeface="楷体" panose="02010609060101010101" charset="-122"/>
              </a:rPr>
              <a:t>-</a:t>
            </a:r>
            <a:r>
              <a:rPr lang="zh-CN" altLang="en-US" sz="3600" b="1">
                <a:latin typeface="楷体" panose="02010609060101010101" charset="-122"/>
                <a:ea typeface="楷体" panose="02010609060101010101" charset="-122"/>
                <a:cs typeface="楷体" panose="02010609060101010101" charset="-122"/>
              </a:rPr>
              <a:t>申请账号权限升级</a:t>
            </a:r>
            <a:endParaRPr lang="zh-CN" altLang="en-US" sz="3600" b="1">
              <a:latin typeface="楷体" panose="02010609060101010101" charset="-122"/>
              <a:ea typeface="楷体" panose="02010609060101010101" charset="-122"/>
              <a:cs typeface="楷体" panose="02010609060101010101" charset="-122"/>
            </a:endParaRPr>
          </a:p>
        </p:txBody>
      </p:sp>
      <p:pic>
        <p:nvPicPr>
          <p:cNvPr id="14" name="图片 13"/>
          <p:cNvPicPr>
            <a:picLocks noChangeAspect="1"/>
          </p:cNvPicPr>
          <p:nvPr/>
        </p:nvPicPr>
        <p:blipFill>
          <a:blip r:embed="rId1"/>
          <a:stretch>
            <a:fillRect/>
          </a:stretch>
        </p:blipFill>
        <p:spPr>
          <a:xfrm>
            <a:off x="363220" y="1517015"/>
            <a:ext cx="4343400" cy="5005705"/>
          </a:xfrm>
          <a:prstGeom prst="rect">
            <a:avLst/>
          </a:prstGeom>
        </p:spPr>
      </p:pic>
      <p:pic>
        <p:nvPicPr>
          <p:cNvPr id="3" name="图片 2"/>
          <p:cNvPicPr>
            <a:picLocks noChangeAspect="1"/>
          </p:cNvPicPr>
          <p:nvPr/>
        </p:nvPicPr>
        <p:blipFill>
          <a:blip r:embed="rId2"/>
          <a:stretch>
            <a:fillRect/>
          </a:stretch>
        </p:blipFill>
        <p:spPr>
          <a:xfrm>
            <a:off x="5027930" y="1068070"/>
            <a:ext cx="5825490" cy="2552700"/>
          </a:xfrm>
          <a:prstGeom prst="rect">
            <a:avLst/>
          </a:prstGeom>
        </p:spPr>
      </p:pic>
      <p:pic>
        <p:nvPicPr>
          <p:cNvPr id="13" name="图片 12"/>
          <p:cNvPicPr>
            <a:picLocks noChangeAspect="1"/>
          </p:cNvPicPr>
          <p:nvPr/>
        </p:nvPicPr>
        <p:blipFill>
          <a:blip r:embed="rId3"/>
          <a:stretch>
            <a:fillRect/>
          </a:stretch>
        </p:blipFill>
        <p:spPr>
          <a:xfrm>
            <a:off x="5643245" y="2433320"/>
            <a:ext cx="5990590" cy="2419350"/>
          </a:xfrm>
          <a:prstGeom prst="rect">
            <a:avLst/>
          </a:prstGeom>
        </p:spPr>
      </p:pic>
      <p:pic>
        <p:nvPicPr>
          <p:cNvPr id="15" name="图片 14"/>
          <p:cNvPicPr>
            <a:picLocks noChangeAspect="1"/>
          </p:cNvPicPr>
          <p:nvPr/>
        </p:nvPicPr>
        <p:blipFill>
          <a:blip r:embed="rId4"/>
          <a:stretch>
            <a:fillRect/>
          </a:stretch>
        </p:blipFill>
        <p:spPr>
          <a:xfrm>
            <a:off x="5910580" y="3858260"/>
            <a:ext cx="6077585" cy="25228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1113" y="1"/>
            <a:ext cx="1992314" cy="1701800"/>
            <a:chOff x="-11114" y="0"/>
            <a:chExt cx="2627313" cy="2852737"/>
          </a:xfrm>
        </p:grpSpPr>
        <p:sp>
          <p:nvSpPr>
            <p:cNvPr id="8" name="直角三角形 3"/>
            <p:cNvSpPr/>
            <p:nvPr/>
          </p:nvSpPr>
          <p:spPr>
            <a:xfrm>
              <a:off x="-11114" y="0"/>
              <a:ext cx="2627313" cy="2852737"/>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2188618"/>
                <a:gd name="connsiteY0-18" fmla="*/ 1498600 h 1498600"/>
                <a:gd name="connsiteX1-19" fmla="*/ 0 w 2188618"/>
                <a:gd name="connsiteY1-20" fmla="*/ 0 h 1498600"/>
                <a:gd name="connsiteX2-21" fmla="*/ 2188618 w 2188618"/>
                <a:gd name="connsiteY2-22" fmla="*/ 225540 h 1498600"/>
                <a:gd name="connsiteX3-23" fmla="*/ 0 w 2188618"/>
                <a:gd name="connsiteY3-24" fmla="*/ 1498600 h 1498600"/>
              </a:gdLst>
              <a:ahLst/>
              <a:cxnLst>
                <a:cxn ang="0">
                  <a:pos x="connsiteX0-1" y="connsiteY0-2"/>
                </a:cxn>
                <a:cxn ang="0">
                  <a:pos x="connsiteX1-3" y="connsiteY1-4"/>
                </a:cxn>
                <a:cxn ang="0">
                  <a:pos x="connsiteX2-5" y="connsiteY2-6"/>
                </a:cxn>
                <a:cxn ang="0">
                  <a:pos x="connsiteX3-7" y="connsiteY3-8"/>
                </a:cxn>
              </a:cxnLst>
              <a:rect l="l" t="t" r="r" b="b"/>
              <a:pathLst>
                <a:path w="2188618" h="1498600">
                  <a:moveTo>
                    <a:pt x="0" y="1498600"/>
                  </a:moveTo>
                  <a:lnTo>
                    <a:pt x="0" y="0"/>
                  </a:lnTo>
                  <a:lnTo>
                    <a:pt x="2188618" y="225540"/>
                  </a:lnTo>
                  <a:lnTo>
                    <a:pt x="0" y="1498600"/>
                  </a:lnTo>
                  <a:close/>
                </a:path>
              </a:pathLst>
            </a:cu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直角三角形 3"/>
            <p:cNvSpPr/>
            <p:nvPr/>
          </p:nvSpPr>
          <p:spPr>
            <a:xfrm>
              <a:off x="0" y="736600"/>
              <a:ext cx="679450" cy="14986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直角三角形 3"/>
            <p:cNvSpPr/>
            <p:nvPr/>
          </p:nvSpPr>
          <p:spPr>
            <a:xfrm>
              <a:off x="0" y="0"/>
              <a:ext cx="1651000" cy="14732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Lst>
              <a:ahLst/>
              <a:cxnLst>
                <a:cxn ang="0">
                  <a:pos x="connsiteX0-1" y="connsiteY0-2"/>
                </a:cxn>
                <a:cxn ang="0">
                  <a:pos x="connsiteX1-3" y="connsiteY1-4"/>
                </a:cxn>
                <a:cxn ang="0">
                  <a:pos x="connsiteX2-5" y="connsiteY2-6"/>
                </a:cxn>
                <a:cxn ang="0">
                  <a:pos x="connsiteX3-7" y="connsiteY3-8"/>
                </a:cxn>
              </a:cxnLst>
              <a:rect l="l" t="t" r="r" b="b"/>
              <a:pathLst>
                <a:path w="1651000" h="2679700">
                  <a:moveTo>
                    <a:pt x="0" y="1498600"/>
                  </a:moveTo>
                  <a:lnTo>
                    <a:pt x="0" y="0"/>
                  </a:lnTo>
                  <a:lnTo>
                    <a:pt x="1651000" y="2679700"/>
                  </a:lnTo>
                  <a:lnTo>
                    <a:pt x="0" y="1498600"/>
                  </a:lnTo>
                  <a:close/>
                </a:path>
              </a:pathLst>
            </a:cu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直角三角形 3"/>
            <p:cNvSpPr/>
            <p:nvPr/>
          </p:nvSpPr>
          <p:spPr>
            <a:xfrm>
              <a:off x="0" y="0"/>
              <a:ext cx="2184400" cy="17907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直角三角形 3"/>
            <p:cNvSpPr/>
            <p:nvPr/>
          </p:nvSpPr>
          <p:spPr>
            <a:xfrm rot="5400000" flipV="1">
              <a:off x="370493" y="-381605"/>
              <a:ext cx="1597025" cy="2360236"/>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1299144"/>
                <a:gd name="connsiteY0-18" fmla="*/ 1498600 h 3725857"/>
                <a:gd name="connsiteX1-19" fmla="*/ 0 w 1299144"/>
                <a:gd name="connsiteY1-20" fmla="*/ 0 h 3725857"/>
                <a:gd name="connsiteX2-21" fmla="*/ 1299144 w 1299144"/>
                <a:gd name="connsiteY2-22" fmla="*/ 3725857 h 3725857"/>
                <a:gd name="connsiteX3-23" fmla="*/ 0 w 1299144"/>
                <a:gd name="connsiteY3-24" fmla="*/ 1498600 h 3725857"/>
              </a:gdLst>
              <a:ahLst/>
              <a:cxnLst>
                <a:cxn ang="0">
                  <a:pos x="connsiteX0-1" y="connsiteY0-2"/>
                </a:cxn>
                <a:cxn ang="0">
                  <a:pos x="connsiteX1-3" y="connsiteY1-4"/>
                </a:cxn>
                <a:cxn ang="0">
                  <a:pos x="connsiteX2-5" y="connsiteY2-6"/>
                </a:cxn>
                <a:cxn ang="0">
                  <a:pos x="connsiteX3-7" y="connsiteY3-8"/>
                </a:cxn>
              </a:cxnLst>
              <a:rect l="l" t="t" r="r" b="b"/>
              <a:pathLst>
                <a:path w="1299144" h="3725857">
                  <a:moveTo>
                    <a:pt x="0" y="1498600"/>
                  </a:moveTo>
                  <a:lnTo>
                    <a:pt x="0" y="0"/>
                  </a:lnTo>
                  <a:lnTo>
                    <a:pt x="1299144" y="3725857"/>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818962" y="990600"/>
              <a:ext cx="13970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342900" y="1382713"/>
              <a:ext cx="139700" cy="101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直角三角形 3"/>
            <p:cNvSpPr/>
            <p:nvPr/>
          </p:nvSpPr>
          <p:spPr>
            <a:xfrm>
              <a:off x="0" y="310357"/>
              <a:ext cx="969777" cy="127635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 name="文本框 1"/>
          <p:cNvSpPr txBox="1"/>
          <p:nvPr/>
        </p:nvSpPr>
        <p:spPr>
          <a:xfrm>
            <a:off x="2377440" y="185420"/>
            <a:ext cx="4545330" cy="645160"/>
          </a:xfrm>
          <a:prstGeom prst="rect">
            <a:avLst/>
          </a:prstGeom>
          <a:noFill/>
        </p:spPr>
        <p:txBody>
          <a:bodyPr wrap="none" rtlCol="0">
            <a:spAutoFit/>
          </a:bodyPr>
          <a:lstStyle/>
          <a:p>
            <a:pPr algn="l"/>
            <a:r>
              <a:rPr lang="zh-CN" altLang="en-US" sz="3600" b="1">
                <a:latin typeface="楷体" panose="02010609060101010101" charset="-122"/>
                <a:ea typeface="楷体" panose="02010609060101010101" charset="-122"/>
                <a:cs typeface="楷体" panose="02010609060101010101" charset="-122"/>
              </a:rPr>
              <a:t>企业用户端</a:t>
            </a:r>
            <a:r>
              <a:rPr lang="en-US" altLang="zh-CN" sz="3600" b="1">
                <a:latin typeface="楷体" panose="02010609060101010101" charset="-122"/>
                <a:ea typeface="楷体" panose="02010609060101010101" charset="-122"/>
                <a:cs typeface="楷体" panose="02010609060101010101" charset="-122"/>
              </a:rPr>
              <a:t>-</a:t>
            </a:r>
            <a:r>
              <a:rPr lang="zh-CN" altLang="en-US" sz="3600" b="1">
                <a:latin typeface="楷体" panose="02010609060101010101" charset="-122"/>
                <a:ea typeface="楷体" panose="02010609060101010101" charset="-122"/>
                <a:cs typeface="楷体" panose="02010609060101010101" charset="-122"/>
              </a:rPr>
              <a:t>验证证书</a:t>
            </a:r>
            <a:endParaRPr lang="zh-CN" altLang="en-US" sz="3600" b="1">
              <a:latin typeface="楷体" panose="02010609060101010101" charset="-122"/>
              <a:ea typeface="楷体" panose="02010609060101010101" charset="-122"/>
              <a:cs typeface="楷体" panose="02010609060101010101" charset="-122"/>
            </a:endParaRPr>
          </a:p>
        </p:txBody>
      </p:sp>
      <p:pic>
        <p:nvPicPr>
          <p:cNvPr id="3" name="图片 2"/>
          <p:cNvPicPr>
            <a:picLocks noChangeAspect="1"/>
          </p:cNvPicPr>
          <p:nvPr/>
        </p:nvPicPr>
        <p:blipFill>
          <a:blip r:embed="rId1"/>
          <a:stretch>
            <a:fillRect/>
          </a:stretch>
        </p:blipFill>
        <p:spPr>
          <a:xfrm>
            <a:off x="618490" y="1333500"/>
            <a:ext cx="3716020" cy="5027295"/>
          </a:xfrm>
          <a:prstGeom prst="rect">
            <a:avLst/>
          </a:prstGeom>
        </p:spPr>
      </p:pic>
      <p:pic>
        <p:nvPicPr>
          <p:cNvPr id="13" name="图片 12"/>
          <p:cNvPicPr>
            <a:picLocks noChangeAspect="1"/>
          </p:cNvPicPr>
          <p:nvPr/>
        </p:nvPicPr>
        <p:blipFill>
          <a:blip r:embed="rId2"/>
          <a:stretch>
            <a:fillRect/>
          </a:stretch>
        </p:blipFill>
        <p:spPr>
          <a:xfrm>
            <a:off x="4716780" y="885190"/>
            <a:ext cx="5530215" cy="2432685"/>
          </a:xfrm>
          <a:prstGeom prst="rect">
            <a:avLst/>
          </a:prstGeom>
        </p:spPr>
      </p:pic>
      <p:pic>
        <p:nvPicPr>
          <p:cNvPr id="15" name="图片 14"/>
          <p:cNvPicPr>
            <a:picLocks noChangeAspect="1"/>
          </p:cNvPicPr>
          <p:nvPr/>
        </p:nvPicPr>
        <p:blipFill>
          <a:blip r:embed="rId3"/>
          <a:stretch>
            <a:fillRect/>
          </a:stretch>
        </p:blipFill>
        <p:spPr>
          <a:xfrm>
            <a:off x="5264785" y="2017395"/>
            <a:ext cx="5878195" cy="2565400"/>
          </a:xfrm>
          <a:prstGeom prst="rect">
            <a:avLst/>
          </a:prstGeom>
        </p:spPr>
      </p:pic>
      <p:pic>
        <p:nvPicPr>
          <p:cNvPr id="17" name="图片 16"/>
          <p:cNvPicPr>
            <a:picLocks noChangeAspect="1"/>
          </p:cNvPicPr>
          <p:nvPr/>
        </p:nvPicPr>
        <p:blipFill>
          <a:blip r:embed="rId4"/>
          <a:stretch>
            <a:fillRect/>
          </a:stretch>
        </p:blipFill>
        <p:spPr>
          <a:xfrm>
            <a:off x="5790565" y="3605530"/>
            <a:ext cx="5786120" cy="24612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1113" y="1"/>
            <a:ext cx="1992314" cy="1701800"/>
            <a:chOff x="-11114" y="0"/>
            <a:chExt cx="2627313" cy="2852737"/>
          </a:xfrm>
        </p:grpSpPr>
        <p:sp>
          <p:nvSpPr>
            <p:cNvPr id="8" name="直角三角形 3"/>
            <p:cNvSpPr/>
            <p:nvPr/>
          </p:nvSpPr>
          <p:spPr>
            <a:xfrm>
              <a:off x="-11114" y="0"/>
              <a:ext cx="2627313" cy="2852737"/>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2188618"/>
                <a:gd name="connsiteY0-18" fmla="*/ 1498600 h 1498600"/>
                <a:gd name="connsiteX1-19" fmla="*/ 0 w 2188618"/>
                <a:gd name="connsiteY1-20" fmla="*/ 0 h 1498600"/>
                <a:gd name="connsiteX2-21" fmla="*/ 2188618 w 2188618"/>
                <a:gd name="connsiteY2-22" fmla="*/ 225540 h 1498600"/>
                <a:gd name="connsiteX3-23" fmla="*/ 0 w 2188618"/>
                <a:gd name="connsiteY3-24" fmla="*/ 1498600 h 1498600"/>
              </a:gdLst>
              <a:ahLst/>
              <a:cxnLst>
                <a:cxn ang="0">
                  <a:pos x="connsiteX0-1" y="connsiteY0-2"/>
                </a:cxn>
                <a:cxn ang="0">
                  <a:pos x="connsiteX1-3" y="connsiteY1-4"/>
                </a:cxn>
                <a:cxn ang="0">
                  <a:pos x="connsiteX2-5" y="connsiteY2-6"/>
                </a:cxn>
                <a:cxn ang="0">
                  <a:pos x="connsiteX3-7" y="connsiteY3-8"/>
                </a:cxn>
              </a:cxnLst>
              <a:rect l="l" t="t" r="r" b="b"/>
              <a:pathLst>
                <a:path w="2188618" h="1498600">
                  <a:moveTo>
                    <a:pt x="0" y="1498600"/>
                  </a:moveTo>
                  <a:lnTo>
                    <a:pt x="0" y="0"/>
                  </a:lnTo>
                  <a:lnTo>
                    <a:pt x="2188618" y="225540"/>
                  </a:lnTo>
                  <a:lnTo>
                    <a:pt x="0" y="1498600"/>
                  </a:lnTo>
                  <a:close/>
                </a:path>
              </a:pathLst>
            </a:cu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直角三角形 3"/>
            <p:cNvSpPr/>
            <p:nvPr/>
          </p:nvSpPr>
          <p:spPr>
            <a:xfrm>
              <a:off x="0" y="736600"/>
              <a:ext cx="679450" cy="14986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直角三角形 3"/>
            <p:cNvSpPr/>
            <p:nvPr/>
          </p:nvSpPr>
          <p:spPr>
            <a:xfrm>
              <a:off x="0" y="0"/>
              <a:ext cx="1651000" cy="14732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Lst>
              <a:ahLst/>
              <a:cxnLst>
                <a:cxn ang="0">
                  <a:pos x="connsiteX0-1" y="connsiteY0-2"/>
                </a:cxn>
                <a:cxn ang="0">
                  <a:pos x="connsiteX1-3" y="connsiteY1-4"/>
                </a:cxn>
                <a:cxn ang="0">
                  <a:pos x="connsiteX2-5" y="connsiteY2-6"/>
                </a:cxn>
                <a:cxn ang="0">
                  <a:pos x="connsiteX3-7" y="connsiteY3-8"/>
                </a:cxn>
              </a:cxnLst>
              <a:rect l="l" t="t" r="r" b="b"/>
              <a:pathLst>
                <a:path w="1651000" h="2679700">
                  <a:moveTo>
                    <a:pt x="0" y="1498600"/>
                  </a:moveTo>
                  <a:lnTo>
                    <a:pt x="0" y="0"/>
                  </a:lnTo>
                  <a:lnTo>
                    <a:pt x="1651000" y="2679700"/>
                  </a:lnTo>
                  <a:lnTo>
                    <a:pt x="0" y="1498600"/>
                  </a:lnTo>
                  <a:close/>
                </a:path>
              </a:pathLst>
            </a:cu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直角三角形 3"/>
            <p:cNvSpPr/>
            <p:nvPr/>
          </p:nvSpPr>
          <p:spPr>
            <a:xfrm>
              <a:off x="0" y="0"/>
              <a:ext cx="2184400" cy="17907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直角三角形 3"/>
            <p:cNvSpPr/>
            <p:nvPr/>
          </p:nvSpPr>
          <p:spPr>
            <a:xfrm rot="5400000" flipV="1">
              <a:off x="370493" y="-381605"/>
              <a:ext cx="1597025" cy="2360236"/>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1299144"/>
                <a:gd name="connsiteY0-18" fmla="*/ 1498600 h 3725857"/>
                <a:gd name="connsiteX1-19" fmla="*/ 0 w 1299144"/>
                <a:gd name="connsiteY1-20" fmla="*/ 0 h 3725857"/>
                <a:gd name="connsiteX2-21" fmla="*/ 1299144 w 1299144"/>
                <a:gd name="connsiteY2-22" fmla="*/ 3725857 h 3725857"/>
                <a:gd name="connsiteX3-23" fmla="*/ 0 w 1299144"/>
                <a:gd name="connsiteY3-24" fmla="*/ 1498600 h 3725857"/>
              </a:gdLst>
              <a:ahLst/>
              <a:cxnLst>
                <a:cxn ang="0">
                  <a:pos x="connsiteX0-1" y="connsiteY0-2"/>
                </a:cxn>
                <a:cxn ang="0">
                  <a:pos x="connsiteX1-3" y="connsiteY1-4"/>
                </a:cxn>
                <a:cxn ang="0">
                  <a:pos x="connsiteX2-5" y="connsiteY2-6"/>
                </a:cxn>
                <a:cxn ang="0">
                  <a:pos x="connsiteX3-7" y="connsiteY3-8"/>
                </a:cxn>
              </a:cxnLst>
              <a:rect l="l" t="t" r="r" b="b"/>
              <a:pathLst>
                <a:path w="1299144" h="3725857">
                  <a:moveTo>
                    <a:pt x="0" y="1498600"/>
                  </a:moveTo>
                  <a:lnTo>
                    <a:pt x="0" y="0"/>
                  </a:lnTo>
                  <a:lnTo>
                    <a:pt x="1299144" y="3725857"/>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818962" y="990600"/>
              <a:ext cx="13970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342900" y="1382713"/>
              <a:ext cx="139700" cy="101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直角三角形 3"/>
            <p:cNvSpPr/>
            <p:nvPr/>
          </p:nvSpPr>
          <p:spPr>
            <a:xfrm>
              <a:off x="0" y="310357"/>
              <a:ext cx="969777" cy="127635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 name="文本框 1"/>
          <p:cNvSpPr txBox="1"/>
          <p:nvPr/>
        </p:nvSpPr>
        <p:spPr>
          <a:xfrm>
            <a:off x="2377440" y="185420"/>
            <a:ext cx="5922645" cy="645160"/>
          </a:xfrm>
          <a:prstGeom prst="rect">
            <a:avLst/>
          </a:prstGeom>
          <a:noFill/>
        </p:spPr>
        <p:txBody>
          <a:bodyPr wrap="none" rtlCol="0">
            <a:spAutoFit/>
          </a:bodyPr>
          <a:lstStyle/>
          <a:p>
            <a:pPr algn="l"/>
            <a:r>
              <a:rPr lang="zh-CN" altLang="en-US" sz="3600" b="1">
                <a:latin typeface="楷体" panose="02010609060101010101" charset="-122"/>
                <a:ea typeface="楷体" panose="02010609060101010101" charset="-122"/>
                <a:cs typeface="楷体" panose="02010609060101010101" charset="-122"/>
              </a:rPr>
              <a:t>证书颁发机构</a:t>
            </a:r>
            <a:r>
              <a:rPr lang="en-US" altLang="zh-CN" sz="3600" b="1">
                <a:latin typeface="楷体" panose="02010609060101010101" charset="-122"/>
                <a:ea typeface="楷体" panose="02010609060101010101" charset="-122"/>
                <a:cs typeface="楷体" panose="02010609060101010101" charset="-122"/>
              </a:rPr>
              <a:t>-</a:t>
            </a:r>
            <a:r>
              <a:rPr lang="zh-CN" altLang="en-US" sz="3600" b="1">
                <a:latin typeface="楷体" panose="02010609060101010101" charset="-122"/>
                <a:ea typeface="楷体" panose="02010609060101010101" charset="-122"/>
                <a:cs typeface="楷体" panose="02010609060101010101" charset="-122"/>
              </a:rPr>
              <a:t>申请颁发证书</a:t>
            </a:r>
            <a:endParaRPr lang="zh-CN" altLang="en-US" sz="3600" b="1">
              <a:latin typeface="楷体" panose="02010609060101010101" charset="-122"/>
              <a:ea typeface="楷体" panose="02010609060101010101" charset="-122"/>
              <a:cs typeface="楷体" panose="02010609060101010101" charset="-122"/>
            </a:endParaRPr>
          </a:p>
        </p:txBody>
      </p:sp>
      <p:pic>
        <p:nvPicPr>
          <p:cNvPr id="14" name="图片 13" descr="微信图片_20210712104509"/>
          <p:cNvPicPr>
            <a:picLocks noChangeAspect="1"/>
          </p:cNvPicPr>
          <p:nvPr/>
        </p:nvPicPr>
        <p:blipFill>
          <a:blip r:embed="rId1"/>
          <a:stretch>
            <a:fillRect/>
          </a:stretch>
        </p:blipFill>
        <p:spPr>
          <a:xfrm>
            <a:off x="363220" y="1333500"/>
            <a:ext cx="3939540" cy="4632325"/>
          </a:xfrm>
          <a:prstGeom prst="rect">
            <a:avLst/>
          </a:prstGeom>
        </p:spPr>
      </p:pic>
      <p:pic>
        <p:nvPicPr>
          <p:cNvPr id="15" name="图片 14" descr="微信图片_20210712112836"/>
          <p:cNvPicPr>
            <a:picLocks noChangeAspect="1"/>
          </p:cNvPicPr>
          <p:nvPr/>
        </p:nvPicPr>
        <p:blipFill>
          <a:blip r:embed="rId2"/>
          <a:stretch>
            <a:fillRect/>
          </a:stretch>
        </p:blipFill>
        <p:spPr>
          <a:xfrm>
            <a:off x="4599305" y="1025525"/>
            <a:ext cx="6952615" cy="2613660"/>
          </a:xfrm>
          <a:prstGeom prst="rect">
            <a:avLst/>
          </a:prstGeom>
        </p:spPr>
      </p:pic>
      <p:pic>
        <p:nvPicPr>
          <p:cNvPr id="17" name="图片 16" descr="微信图片_20210712112841"/>
          <p:cNvPicPr>
            <a:picLocks noChangeAspect="1"/>
          </p:cNvPicPr>
          <p:nvPr/>
        </p:nvPicPr>
        <p:blipFill>
          <a:blip r:embed="rId3"/>
          <a:stretch>
            <a:fillRect/>
          </a:stretch>
        </p:blipFill>
        <p:spPr>
          <a:xfrm>
            <a:off x="4599305" y="3834130"/>
            <a:ext cx="7035800" cy="26187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1113" y="1"/>
            <a:ext cx="1992314" cy="1701800"/>
            <a:chOff x="-11114" y="0"/>
            <a:chExt cx="2627313" cy="2852737"/>
          </a:xfrm>
        </p:grpSpPr>
        <p:sp>
          <p:nvSpPr>
            <p:cNvPr id="8" name="直角三角形 3"/>
            <p:cNvSpPr/>
            <p:nvPr/>
          </p:nvSpPr>
          <p:spPr>
            <a:xfrm>
              <a:off x="-11114" y="0"/>
              <a:ext cx="2627313" cy="2852737"/>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2188618"/>
                <a:gd name="connsiteY0-18" fmla="*/ 1498600 h 1498600"/>
                <a:gd name="connsiteX1-19" fmla="*/ 0 w 2188618"/>
                <a:gd name="connsiteY1-20" fmla="*/ 0 h 1498600"/>
                <a:gd name="connsiteX2-21" fmla="*/ 2188618 w 2188618"/>
                <a:gd name="connsiteY2-22" fmla="*/ 225540 h 1498600"/>
                <a:gd name="connsiteX3-23" fmla="*/ 0 w 2188618"/>
                <a:gd name="connsiteY3-24" fmla="*/ 1498600 h 1498600"/>
              </a:gdLst>
              <a:ahLst/>
              <a:cxnLst>
                <a:cxn ang="0">
                  <a:pos x="connsiteX0-1" y="connsiteY0-2"/>
                </a:cxn>
                <a:cxn ang="0">
                  <a:pos x="connsiteX1-3" y="connsiteY1-4"/>
                </a:cxn>
                <a:cxn ang="0">
                  <a:pos x="connsiteX2-5" y="connsiteY2-6"/>
                </a:cxn>
                <a:cxn ang="0">
                  <a:pos x="connsiteX3-7" y="connsiteY3-8"/>
                </a:cxn>
              </a:cxnLst>
              <a:rect l="l" t="t" r="r" b="b"/>
              <a:pathLst>
                <a:path w="2188618" h="1498600">
                  <a:moveTo>
                    <a:pt x="0" y="1498600"/>
                  </a:moveTo>
                  <a:lnTo>
                    <a:pt x="0" y="0"/>
                  </a:lnTo>
                  <a:lnTo>
                    <a:pt x="2188618" y="225540"/>
                  </a:lnTo>
                  <a:lnTo>
                    <a:pt x="0" y="1498600"/>
                  </a:lnTo>
                  <a:close/>
                </a:path>
              </a:pathLst>
            </a:cu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直角三角形 3"/>
            <p:cNvSpPr/>
            <p:nvPr/>
          </p:nvSpPr>
          <p:spPr>
            <a:xfrm>
              <a:off x="0" y="736600"/>
              <a:ext cx="679450" cy="14986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直角三角形 3"/>
            <p:cNvSpPr/>
            <p:nvPr/>
          </p:nvSpPr>
          <p:spPr>
            <a:xfrm>
              <a:off x="0" y="0"/>
              <a:ext cx="1651000" cy="14732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Lst>
              <a:ahLst/>
              <a:cxnLst>
                <a:cxn ang="0">
                  <a:pos x="connsiteX0-1" y="connsiteY0-2"/>
                </a:cxn>
                <a:cxn ang="0">
                  <a:pos x="connsiteX1-3" y="connsiteY1-4"/>
                </a:cxn>
                <a:cxn ang="0">
                  <a:pos x="connsiteX2-5" y="connsiteY2-6"/>
                </a:cxn>
                <a:cxn ang="0">
                  <a:pos x="connsiteX3-7" y="connsiteY3-8"/>
                </a:cxn>
              </a:cxnLst>
              <a:rect l="l" t="t" r="r" b="b"/>
              <a:pathLst>
                <a:path w="1651000" h="2679700">
                  <a:moveTo>
                    <a:pt x="0" y="1498600"/>
                  </a:moveTo>
                  <a:lnTo>
                    <a:pt x="0" y="0"/>
                  </a:lnTo>
                  <a:lnTo>
                    <a:pt x="1651000" y="2679700"/>
                  </a:lnTo>
                  <a:lnTo>
                    <a:pt x="0" y="1498600"/>
                  </a:lnTo>
                  <a:close/>
                </a:path>
              </a:pathLst>
            </a:cu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直角三角形 3"/>
            <p:cNvSpPr/>
            <p:nvPr/>
          </p:nvSpPr>
          <p:spPr>
            <a:xfrm>
              <a:off x="0" y="0"/>
              <a:ext cx="2184400" cy="17907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直角三角形 3"/>
            <p:cNvSpPr/>
            <p:nvPr/>
          </p:nvSpPr>
          <p:spPr>
            <a:xfrm rot="5400000" flipV="1">
              <a:off x="370493" y="-381605"/>
              <a:ext cx="1597025" cy="2360236"/>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1299144"/>
                <a:gd name="connsiteY0-18" fmla="*/ 1498600 h 3725857"/>
                <a:gd name="connsiteX1-19" fmla="*/ 0 w 1299144"/>
                <a:gd name="connsiteY1-20" fmla="*/ 0 h 3725857"/>
                <a:gd name="connsiteX2-21" fmla="*/ 1299144 w 1299144"/>
                <a:gd name="connsiteY2-22" fmla="*/ 3725857 h 3725857"/>
                <a:gd name="connsiteX3-23" fmla="*/ 0 w 1299144"/>
                <a:gd name="connsiteY3-24" fmla="*/ 1498600 h 3725857"/>
              </a:gdLst>
              <a:ahLst/>
              <a:cxnLst>
                <a:cxn ang="0">
                  <a:pos x="connsiteX0-1" y="connsiteY0-2"/>
                </a:cxn>
                <a:cxn ang="0">
                  <a:pos x="connsiteX1-3" y="connsiteY1-4"/>
                </a:cxn>
                <a:cxn ang="0">
                  <a:pos x="connsiteX2-5" y="connsiteY2-6"/>
                </a:cxn>
                <a:cxn ang="0">
                  <a:pos x="connsiteX3-7" y="connsiteY3-8"/>
                </a:cxn>
              </a:cxnLst>
              <a:rect l="l" t="t" r="r" b="b"/>
              <a:pathLst>
                <a:path w="1299144" h="3725857">
                  <a:moveTo>
                    <a:pt x="0" y="1498600"/>
                  </a:moveTo>
                  <a:lnTo>
                    <a:pt x="0" y="0"/>
                  </a:lnTo>
                  <a:lnTo>
                    <a:pt x="1299144" y="3725857"/>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818962" y="990600"/>
              <a:ext cx="13970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342900" y="1382713"/>
              <a:ext cx="139700" cy="101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直角三角形 3"/>
            <p:cNvSpPr/>
            <p:nvPr/>
          </p:nvSpPr>
          <p:spPr>
            <a:xfrm>
              <a:off x="0" y="310357"/>
              <a:ext cx="969777" cy="127635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 name="文本框 1"/>
          <p:cNvSpPr txBox="1"/>
          <p:nvPr/>
        </p:nvSpPr>
        <p:spPr>
          <a:xfrm>
            <a:off x="2377440" y="185420"/>
            <a:ext cx="9366885" cy="645160"/>
          </a:xfrm>
          <a:prstGeom prst="rect">
            <a:avLst/>
          </a:prstGeom>
          <a:noFill/>
        </p:spPr>
        <p:txBody>
          <a:bodyPr wrap="none" rtlCol="0">
            <a:spAutoFit/>
          </a:bodyPr>
          <a:lstStyle/>
          <a:p>
            <a:pPr algn="l"/>
            <a:r>
              <a:rPr lang="zh-CN" altLang="en-US" sz="3600" b="1">
                <a:latin typeface="楷体" panose="02010609060101010101" charset="-122"/>
                <a:ea typeface="楷体" panose="02010609060101010101" charset="-122"/>
                <a:cs typeface="楷体" panose="02010609060101010101" charset="-122"/>
              </a:rPr>
              <a:t>企业</a:t>
            </a:r>
            <a:r>
              <a:rPr lang="en-US" altLang="zh-CN" sz="3600" b="1">
                <a:latin typeface="楷体" panose="02010609060101010101" charset="-122"/>
                <a:ea typeface="楷体" panose="02010609060101010101" charset="-122"/>
                <a:cs typeface="楷体" panose="02010609060101010101" charset="-122"/>
              </a:rPr>
              <a:t>&amp;</a:t>
            </a:r>
            <a:r>
              <a:rPr lang="zh-CN" altLang="en-US" sz="3600" b="1">
                <a:latin typeface="楷体" panose="02010609060101010101" charset="-122"/>
                <a:ea typeface="楷体" panose="02010609060101010101" charset="-122"/>
                <a:cs typeface="楷体" panose="02010609060101010101" charset="-122"/>
              </a:rPr>
              <a:t>证书颁发机构</a:t>
            </a:r>
            <a:r>
              <a:rPr lang="en-US" altLang="zh-CN" sz="3600" b="1">
                <a:latin typeface="楷体" panose="02010609060101010101" charset="-122"/>
                <a:ea typeface="楷体" panose="02010609060101010101" charset="-122"/>
                <a:cs typeface="楷体" panose="02010609060101010101" charset="-122"/>
              </a:rPr>
              <a:t>-</a:t>
            </a:r>
            <a:r>
              <a:rPr lang="zh-CN" altLang="en-US" sz="3600" b="1">
                <a:latin typeface="楷体" panose="02010609060101010101" charset="-122"/>
                <a:ea typeface="楷体" panose="02010609060101010101" charset="-122"/>
                <a:cs typeface="楷体" panose="02010609060101010101" charset="-122"/>
              </a:rPr>
              <a:t>验证证书、申请颁发证书</a:t>
            </a:r>
            <a:endParaRPr lang="zh-CN" altLang="en-US" sz="3600" b="1">
              <a:latin typeface="楷体" panose="02010609060101010101" charset="-122"/>
              <a:ea typeface="楷体" panose="02010609060101010101" charset="-122"/>
              <a:cs typeface="楷体" panose="02010609060101010101" charset="-122"/>
            </a:endParaRPr>
          </a:p>
        </p:txBody>
      </p:sp>
      <p:pic>
        <p:nvPicPr>
          <p:cNvPr id="15" name="图片 14" descr="微信图片_20210712103940"/>
          <p:cNvPicPr>
            <a:picLocks noChangeAspect="1"/>
          </p:cNvPicPr>
          <p:nvPr/>
        </p:nvPicPr>
        <p:blipFill>
          <a:blip r:embed="rId1"/>
          <a:stretch>
            <a:fillRect/>
          </a:stretch>
        </p:blipFill>
        <p:spPr>
          <a:xfrm>
            <a:off x="77470" y="885190"/>
            <a:ext cx="5848985" cy="6072505"/>
          </a:xfrm>
          <a:prstGeom prst="rect">
            <a:avLst/>
          </a:prstGeom>
        </p:spPr>
      </p:pic>
      <p:pic>
        <p:nvPicPr>
          <p:cNvPr id="16" name="图片 15" descr="微信图片_20210712112848"/>
          <p:cNvPicPr>
            <a:picLocks noChangeAspect="1"/>
          </p:cNvPicPr>
          <p:nvPr/>
        </p:nvPicPr>
        <p:blipFill>
          <a:blip r:embed="rId2"/>
          <a:stretch>
            <a:fillRect/>
          </a:stretch>
        </p:blipFill>
        <p:spPr>
          <a:xfrm>
            <a:off x="6076315" y="1256665"/>
            <a:ext cx="6115685" cy="3520440"/>
          </a:xfrm>
          <a:prstGeom prst="rect">
            <a:avLst/>
          </a:prstGeom>
        </p:spPr>
      </p:pic>
      <p:pic>
        <p:nvPicPr>
          <p:cNvPr id="17" name="图片 16" descr="微信图片_20210712113221"/>
          <p:cNvPicPr>
            <a:picLocks noChangeAspect="1"/>
          </p:cNvPicPr>
          <p:nvPr/>
        </p:nvPicPr>
        <p:blipFill>
          <a:blip r:embed="rId3"/>
          <a:stretch>
            <a:fillRect/>
          </a:stretch>
        </p:blipFill>
        <p:spPr>
          <a:xfrm>
            <a:off x="6254115" y="4049395"/>
            <a:ext cx="5842635" cy="29083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1113" y="1"/>
            <a:ext cx="1992314" cy="1701800"/>
            <a:chOff x="-11114" y="0"/>
            <a:chExt cx="2627313" cy="2852737"/>
          </a:xfrm>
        </p:grpSpPr>
        <p:sp>
          <p:nvSpPr>
            <p:cNvPr id="8" name="直角三角形 3"/>
            <p:cNvSpPr/>
            <p:nvPr/>
          </p:nvSpPr>
          <p:spPr>
            <a:xfrm>
              <a:off x="-11114" y="0"/>
              <a:ext cx="2627313" cy="2852737"/>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2188618"/>
                <a:gd name="connsiteY0-18" fmla="*/ 1498600 h 1498600"/>
                <a:gd name="connsiteX1-19" fmla="*/ 0 w 2188618"/>
                <a:gd name="connsiteY1-20" fmla="*/ 0 h 1498600"/>
                <a:gd name="connsiteX2-21" fmla="*/ 2188618 w 2188618"/>
                <a:gd name="connsiteY2-22" fmla="*/ 225540 h 1498600"/>
                <a:gd name="connsiteX3-23" fmla="*/ 0 w 2188618"/>
                <a:gd name="connsiteY3-24" fmla="*/ 1498600 h 1498600"/>
              </a:gdLst>
              <a:ahLst/>
              <a:cxnLst>
                <a:cxn ang="0">
                  <a:pos x="connsiteX0-1" y="connsiteY0-2"/>
                </a:cxn>
                <a:cxn ang="0">
                  <a:pos x="connsiteX1-3" y="connsiteY1-4"/>
                </a:cxn>
                <a:cxn ang="0">
                  <a:pos x="connsiteX2-5" y="connsiteY2-6"/>
                </a:cxn>
                <a:cxn ang="0">
                  <a:pos x="connsiteX3-7" y="connsiteY3-8"/>
                </a:cxn>
              </a:cxnLst>
              <a:rect l="l" t="t" r="r" b="b"/>
              <a:pathLst>
                <a:path w="2188618" h="1498600">
                  <a:moveTo>
                    <a:pt x="0" y="1498600"/>
                  </a:moveTo>
                  <a:lnTo>
                    <a:pt x="0" y="0"/>
                  </a:lnTo>
                  <a:lnTo>
                    <a:pt x="2188618" y="225540"/>
                  </a:lnTo>
                  <a:lnTo>
                    <a:pt x="0" y="1498600"/>
                  </a:lnTo>
                  <a:close/>
                </a:path>
              </a:pathLst>
            </a:cu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直角三角形 3"/>
            <p:cNvSpPr/>
            <p:nvPr/>
          </p:nvSpPr>
          <p:spPr>
            <a:xfrm>
              <a:off x="0" y="736600"/>
              <a:ext cx="679450" cy="14986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直角三角形 3"/>
            <p:cNvSpPr/>
            <p:nvPr/>
          </p:nvSpPr>
          <p:spPr>
            <a:xfrm>
              <a:off x="0" y="0"/>
              <a:ext cx="1651000" cy="14732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Lst>
              <a:ahLst/>
              <a:cxnLst>
                <a:cxn ang="0">
                  <a:pos x="connsiteX0-1" y="connsiteY0-2"/>
                </a:cxn>
                <a:cxn ang="0">
                  <a:pos x="connsiteX1-3" y="connsiteY1-4"/>
                </a:cxn>
                <a:cxn ang="0">
                  <a:pos x="connsiteX2-5" y="connsiteY2-6"/>
                </a:cxn>
                <a:cxn ang="0">
                  <a:pos x="connsiteX3-7" y="connsiteY3-8"/>
                </a:cxn>
              </a:cxnLst>
              <a:rect l="l" t="t" r="r" b="b"/>
              <a:pathLst>
                <a:path w="1651000" h="2679700">
                  <a:moveTo>
                    <a:pt x="0" y="1498600"/>
                  </a:moveTo>
                  <a:lnTo>
                    <a:pt x="0" y="0"/>
                  </a:lnTo>
                  <a:lnTo>
                    <a:pt x="1651000" y="2679700"/>
                  </a:lnTo>
                  <a:lnTo>
                    <a:pt x="0" y="1498600"/>
                  </a:lnTo>
                  <a:close/>
                </a:path>
              </a:pathLst>
            </a:cu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直角三角形 3"/>
            <p:cNvSpPr/>
            <p:nvPr/>
          </p:nvSpPr>
          <p:spPr>
            <a:xfrm>
              <a:off x="0" y="0"/>
              <a:ext cx="2184400" cy="17907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直角三角形 3"/>
            <p:cNvSpPr/>
            <p:nvPr/>
          </p:nvSpPr>
          <p:spPr>
            <a:xfrm rot="5400000" flipV="1">
              <a:off x="370493" y="-381605"/>
              <a:ext cx="1597025" cy="2360236"/>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1299144"/>
                <a:gd name="connsiteY0-18" fmla="*/ 1498600 h 3725857"/>
                <a:gd name="connsiteX1-19" fmla="*/ 0 w 1299144"/>
                <a:gd name="connsiteY1-20" fmla="*/ 0 h 3725857"/>
                <a:gd name="connsiteX2-21" fmla="*/ 1299144 w 1299144"/>
                <a:gd name="connsiteY2-22" fmla="*/ 3725857 h 3725857"/>
                <a:gd name="connsiteX3-23" fmla="*/ 0 w 1299144"/>
                <a:gd name="connsiteY3-24" fmla="*/ 1498600 h 3725857"/>
              </a:gdLst>
              <a:ahLst/>
              <a:cxnLst>
                <a:cxn ang="0">
                  <a:pos x="connsiteX0-1" y="connsiteY0-2"/>
                </a:cxn>
                <a:cxn ang="0">
                  <a:pos x="connsiteX1-3" y="connsiteY1-4"/>
                </a:cxn>
                <a:cxn ang="0">
                  <a:pos x="connsiteX2-5" y="connsiteY2-6"/>
                </a:cxn>
                <a:cxn ang="0">
                  <a:pos x="connsiteX3-7" y="connsiteY3-8"/>
                </a:cxn>
              </a:cxnLst>
              <a:rect l="l" t="t" r="r" b="b"/>
              <a:pathLst>
                <a:path w="1299144" h="3725857">
                  <a:moveTo>
                    <a:pt x="0" y="1498600"/>
                  </a:moveTo>
                  <a:lnTo>
                    <a:pt x="0" y="0"/>
                  </a:lnTo>
                  <a:lnTo>
                    <a:pt x="1299144" y="3725857"/>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818962" y="990600"/>
              <a:ext cx="13970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342900" y="1382713"/>
              <a:ext cx="139700" cy="101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直角三角形 3"/>
            <p:cNvSpPr/>
            <p:nvPr/>
          </p:nvSpPr>
          <p:spPr>
            <a:xfrm>
              <a:off x="0" y="310357"/>
              <a:ext cx="969777" cy="127635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 name="文本框 1"/>
          <p:cNvSpPr txBox="1"/>
          <p:nvPr/>
        </p:nvSpPr>
        <p:spPr>
          <a:xfrm>
            <a:off x="2377440" y="185420"/>
            <a:ext cx="4545330" cy="645160"/>
          </a:xfrm>
          <a:prstGeom prst="rect">
            <a:avLst/>
          </a:prstGeom>
          <a:noFill/>
        </p:spPr>
        <p:txBody>
          <a:bodyPr wrap="none" rtlCol="0">
            <a:spAutoFit/>
          </a:bodyPr>
          <a:lstStyle/>
          <a:p>
            <a:pPr algn="l"/>
            <a:r>
              <a:rPr lang="zh-CN" altLang="en-US" sz="3600" b="1">
                <a:latin typeface="楷体" panose="02010609060101010101" charset="-122"/>
                <a:ea typeface="楷体" panose="02010609060101010101" charset="-122"/>
                <a:cs typeface="楷体" panose="02010609060101010101" charset="-122"/>
              </a:rPr>
              <a:t>管理员</a:t>
            </a:r>
            <a:r>
              <a:rPr lang="en-US" altLang="zh-CN" sz="3600" b="1">
                <a:latin typeface="楷体" panose="02010609060101010101" charset="-122"/>
                <a:ea typeface="楷体" panose="02010609060101010101" charset="-122"/>
                <a:cs typeface="楷体" panose="02010609060101010101" charset="-122"/>
              </a:rPr>
              <a:t>-</a:t>
            </a:r>
            <a:r>
              <a:rPr lang="zh-CN" altLang="en-US" sz="3600" b="1">
                <a:latin typeface="楷体" panose="02010609060101010101" charset="-122"/>
                <a:ea typeface="楷体" panose="02010609060101010101" charset="-122"/>
                <a:cs typeface="楷体" panose="02010609060101010101" charset="-122"/>
              </a:rPr>
              <a:t>查看用户列表</a:t>
            </a:r>
            <a:endParaRPr lang="zh-CN" altLang="en-US" sz="3600" b="1">
              <a:latin typeface="楷体" panose="02010609060101010101" charset="-122"/>
              <a:ea typeface="楷体" panose="02010609060101010101" charset="-122"/>
              <a:cs typeface="楷体" panose="02010609060101010101" charset="-122"/>
            </a:endParaRPr>
          </a:p>
        </p:txBody>
      </p:sp>
      <p:pic>
        <p:nvPicPr>
          <p:cNvPr id="3" name="图片 2" descr="微信图片_20210712105423"/>
          <p:cNvPicPr>
            <a:picLocks noChangeAspect="1"/>
          </p:cNvPicPr>
          <p:nvPr/>
        </p:nvPicPr>
        <p:blipFill>
          <a:blip r:embed="rId1"/>
          <a:stretch>
            <a:fillRect/>
          </a:stretch>
        </p:blipFill>
        <p:spPr>
          <a:xfrm>
            <a:off x="959485" y="1200150"/>
            <a:ext cx="5044440" cy="4457700"/>
          </a:xfrm>
          <a:prstGeom prst="rect">
            <a:avLst/>
          </a:prstGeom>
        </p:spPr>
      </p:pic>
      <p:pic>
        <p:nvPicPr>
          <p:cNvPr id="13" name="图片 12" descr="微信图片_20210712112818"/>
          <p:cNvPicPr>
            <a:picLocks noChangeAspect="1"/>
          </p:cNvPicPr>
          <p:nvPr/>
        </p:nvPicPr>
        <p:blipFill>
          <a:blip r:embed="rId2"/>
          <a:stretch>
            <a:fillRect/>
          </a:stretch>
        </p:blipFill>
        <p:spPr>
          <a:xfrm>
            <a:off x="6100445" y="1333500"/>
            <a:ext cx="6091555" cy="2437765"/>
          </a:xfrm>
          <a:prstGeom prst="rect">
            <a:avLst/>
          </a:prstGeom>
        </p:spPr>
      </p:pic>
      <p:pic>
        <p:nvPicPr>
          <p:cNvPr id="16" name="图片 15" descr="微信图片_20210712112824"/>
          <p:cNvPicPr>
            <a:picLocks noChangeAspect="1"/>
          </p:cNvPicPr>
          <p:nvPr/>
        </p:nvPicPr>
        <p:blipFill>
          <a:blip r:embed="rId3"/>
          <a:stretch>
            <a:fillRect/>
          </a:stretch>
        </p:blipFill>
        <p:spPr>
          <a:xfrm>
            <a:off x="6100445" y="3909695"/>
            <a:ext cx="6091555" cy="24117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1113" y="1"/>
            <a:ext cx="1992314" cy="1701800"/>
            <a:chOff x="-11114" y="0"/>
            <a:chExt cx="2627313" cy="2852737"/>
          </a:xfrm>
        </p:grpSpPr>
        <p:sp>
          <p:nvSpPr>
            <p:cNvPr id="8" name="直角三角形 3"/>
            <p:cNvSpPr/>
            <p:nvPr/>
          </p:nvSpPr>
          <p:spPr>
            <a:xfrm>
              <a:off x="-11114" y="0"/>
              <a:ext cx="2627313" cy="2852737"/>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2188618"/>
                <a:gd name="connsiteY0-18" fmla="*/ 1498600 h 1498600"/>
                <a:gd name="connsiteX1-19" fmla="*/ 0 w 2188618"/>
                <a:gd name="connsiteY1-20" fmla="*/ 0 h 1498600"/>
                <a:gd name="connsiteX2-21" fmla="*/ 2188618 w 2188618"/>
                <a:gd name="connsiteY2-22" fmla="*/ 225540 h 1498600"/>
                <a:gd name="connsiteX3-23" fmla="*/ 0 w 2188618"/>
                <a:gd name="connsiteY3-24" fmla="*/ 1498600 h 1498600"/>
              </a:gdLst>
              <a:ahLst/>
              <a:cxnLst>
                <a:cxn ang="0">
                  <a:pos x="connsiteX0-1" y="connsiteY0-2"/>
                </a:cxn>
                <a:cxn ang="0">
                  <a:pos x="connsiteX1-3" y="connsiteY1-4"/>
                </a:cxn>
                <a:cxn ang="0">
                  <a:pos x="connsiteX2-5" y="connsiteY2-6"/>
                </a:cxn>
                <a:cxn ang="0">
                  <a:pos x="connsiteX3-7" y="connsiteY3-8"/>
                </a:cxn>
              </a:cxnLst>
              <a:rect l="l" t="t" r="r" b="b"/>
              <a:pathLst>
                <a:path w="2188618" h="1498600">
                  <a:moveTo>
                    <a:pt x="0" y="1498600"/>
                  </a:moveTo>
                  <a:lnTo>
                    <a:pt x="0" y="0"/>
                  </a:lnTo>
                  <a:lnTo>
                    <a:pt x="2188618" y="225540"/>
                  </a:lnTo>
                  <a:lnTo>
                    <a:pt x="0" y="1498600"/>
                  </a:lnTo>
                  <a:close/>
                </a:path>
              </a:pathLst>
            </a:cu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直角三角形 3"/>
            <p:cNvSpPr/>
            <p:nvPr/>
          </p:nvSpPr>
          <p:spPr>
            <a:xfrm>
              <a:off x="0" y="736600"/>
              <a:ext cx="679450" cy="14986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直角三角形 3"/>
            <p:cNvSpPr/>
            <p:nvPr/>
          </p:nvSpPr>
          <p:spPr>
            <a:xfrm>
              <a:off x="0" y="0"/>
              <a:ext cx="1651000" cy="14732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Lst>
              <a:ahLst/>
              <a:cxnLst>
                <a:cxn ang="0">
                  <a:pos x="connsiteX0-1" y="connsiteY0-2"/>
                </a:cxn>
                <a:cxn ang="0">
                  <a:pos x="connsiteX1-3" y="connsiteY1-4"/>
                </a:cxn>
                <a:cxn ang="0">
                  <a:pos x="connsiteX2-5" y="connsiteY2-6"/>
                </a:cxn>
                <a:cxn ang="0">
                  <a:pos x="connsiteX3-7" y="connsiteY3-8"/>
                </a:cxn>
              </a:cxnLst>
              <a:rect l="l" t="t" r="r" b="b"/>
              <a:pathLst>
                <a:path w="1651000" h="2679700">
                  <a:moveTo>
                    <a:pt x="0" y="1498600"/>
                  </a:moveTo>
                  <a:lnTo>
                    <a:pt x="0" y="0"/>
                  </a:lnTo>
                  <a:lnTo>
                    <a:pt x="1651000" y="2679700"/>
                  </a:lnTo>
                  <a:lnTo>
                    <a:pt x="0" y="1498600"/>
                  </a:lnTo>
                  <a:close/>
                </a:path>
              </a:pathLst>
            </a:cu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直角三角形 3"/>
            <p:cNvSpPr/>
            <p:nvPr/>
          </p:nvSpPr>
          <p:spPr>
            <a:xfrm>
              <a:off x="0" y="0"/>
              <a:ext cx="2184400" cy="17907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直角三角形 3"/>
            <p:cNvSpPr/>
            <p:nvPr/>
          </p:nvSpPr>
          <p:spPr>
            <a:xfrm rot="5400000" flipV="1">
              <a:off x="370493" y="-381605"/>
              <a:ext cx="1597025" cy="2360236"/>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1299144"/>
                <a:gd name="connsiteY0-18" fmla="*/ 1498600 h 3725857"/>
                <a:gd name="connsiteX1-19" fmla="*/ 0 w 1299144"/>
                <a:gd name="connsiteY1-20" fmla="*/ 0 h 3725857"/>
                <a:gd name="connsiteX2-21" fmla="*/ 1299144 w 1299144"/>
                <a:gd name="connsiteY2-22" fmla="*/ 3725857 h 3725857"/>
                <a:gd name="connsiteX3-23" fmla="*/ 0 w 1299144"/>
                <a:gd name="connsiteY3-24" fmla="*/ 1498600 h 3725857"/>
              </a:gdLst>
              <a:ahLst/>
              <a:cxnLst>
                <a:cxn ang="0">
                  <a:pos x="connsiteX0-1" y="connsiteY0-2"/>
                </a:cxn>
                <a:cxn ang="0">
                  <a:pos x="connsiteX1-3" y="connsiteY1-4"/>
                </a:cxn>
                <a:cxn ang="0">
                  <a:pos x="connsiteX2-5" y="connsiteY2-6"/>
                </a:cxn>
                <a:cxn ang="0">
                  <a:pos x="connsiteX3-7" y="connsiteY3-8"/>
                </a:cxn>
              </a:cxnLst>
              <a:rect l="l" t="t" r="r" b="b"/>
              <a:pathLst>
                <a:path w="1299144" h="3725857">
                  <a:moveTo>
                    <a:pt x="0" y="1498600"/>
                  </a:moveTo>
                  <a:lnTo>
                    <a:pt x="0" y="0"/>
                  </a:lnTo>
                  <a:lnTo>
                    <a:pt x="1299144" y="3725857"/>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818962" y="990600"/>
              <a:ext cx="13970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342900" y="1382713"/>
              <a:ext cx="139700" cy="101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直角三角形 3"/>
            <p:cNvSpPr/>
            <p:nvPr/>
          </p:nvSpPr>
          <p:spPr>
            <a:xfrm>
              <a:off x="0" y="310357"/>
              <a:ext cx="969777" cy="127635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 name="文本框 1"/>
          <p:cNvSpPr txBox="1"/>
          <p:nvPr/>
        </p:nvSpPr>
        <p:spPr>
          <a:xfrm>
            <a:off x="2377440" y="185420"/>
            <a:ext cx="4545330" cy="645160"/>
          </a:xfrm>
          <a:prstGeom prst="rect">
            <a:avLst/>
          </a:prstGeom>
          <a:noFill/>
        </p:spPr>
        <p:txBody>
          <a:bodyPr wrap="none" rtlCol="0">
            <a:spAutoFit/>
          </a:bodyPr>
          <a:lstStyle/>
          <a:p>
            <a:pPr algn="l"/>
            <a:r>
              <a:rPr lang="zh-CN" altLang="en-US" sz="3600" b="1">
                <a:latin typeface="楷体" panose="02010609060101010101" charset="-122"/>
                <a:ea typeface="楷体" panose="02010609060101010101" charset="-122"/>
                <a:cs typeface="楷体" panose="02010609060101010101" charset="-122"/>
              </a:rPr>
              <a:t>管理员</a:t>
            </a:r>
            <a:r>
              <a:rPr lang="en-US" altLang="zh-CN" sz="3600" b="1">
                <a:latin typeface="楷体" panose="02010609060101010101" charset="-122"/>
                <a:ea typeface="楷体" panose="02010609060101010101" charset="-122"/>
                <a:cs typeface="楷体" panose="02010609060101010101" charset="-122"/>
              </a:rPr>
              <a:t>-</a:t>
            </a:r>
            <a:r>
              <a:rPr lang="zh-CN" altLang="en-US" sz="3600" b="1">
                <a:latin typeface="楷体" panose="02010609060101010101" charset="-122"/>
                <a:ea typeface="楷体" panose="02010609060101010101" charset="-122"/>
                <a:cs typeface="楷体" panose="02010609060101010101" charset="-122"/>
              </a:rPr>
              <a:t>审批证书申请</a:t>
            </a:r>
            <a:endParaRPr lang="zh-CN" altLang="en-US" sz="3600" b="1">
              <a:latin typeface="楷体" panose="02010609060101010101" charset="-122"/>
              <a:ea typeface="楷体" panose="02010609060101010101" charset="-122"/>
              <a:cs typeface="楷体" panose="02010609060101010101" charset="-122"/>
            </a:endParaRPr>
          </a:p>
        </p:txBody>
      </p:sp>
      <p:pic>
        <p:nvPicPr>
          <p:cNvPr id="3" name="图片 2" descr="微信图片_20210712105934"/>
          <p:cNvPicPr>
            <a:picLocks noChangeAspect="1"/>
          </p:cNvPicPr>
          <p:nvPr/>
        </p:nvPicPr>
        <p:blipFill>
          <a:blip r:embed="rId1"/>
          <a:stretch>
            <a:fillRect/>
          </a:stretch>
        </p:blipFill>
        <p:spPr>
          <a:xfrm>
            <a:off x="1249045" y="946785"/>
            <a:ext cx="3893820" cy="4937760"/>
          </a:xfrm>
          <a:prstGeom prst="rect">
            <a:avLst/>
          </a:prstGeom>
        </p:spPr>
      </p:pic>
      <p:pic>
        <p:nvPicPr>
          <p:cNvPr id="15" name="图片 14" descr="微信图片_20210712112811"/>
          <p:cNvPicPr>
            <a:picLocks noChangeAspect="1"/>
          </p:cNvPicPr>
          <p:nvPr/>
        </p:nvPicPr>
        <p:blipFill>
          <a:blip r:embed="rId2"/>
          <a:stretch>
            <a:fillRect/>
          </a:stretch>
        </p:blipFill>
        <p:spPr>
          <a:xfrm>
            <a:off x="5029835" y="1333500"/>
            <a:ext cx="7031355" cy="3332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1113" y="1"/>
            <a:ext cx="1992314" cy="1701800"/>
            <a:chOff x="-11114" y="0"/>
            <a:chExt cx="2627313" cy="2852737"/>
          </a:xfrm>
        </p:grpSpPr>
        <p:sp>
          <p:nvSpPr>
            <p:cNvPr id="8" name="直角三角形 3"/>
            <p:cNvSpPr/>
            <p:nvPr/>
          </p:nvSpPr>
          <p:spPr>
            <a:xfrm>
              <a:off x="-11114" y="0"/>
              <a:ext cx="2627313" cy="2852737"/>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2188618"/>
                <a:gd name="connsiteY0-18" fmla="*/ 1498600 h 1498600"/>
                <a:gd name="connsiteX1-19" fmla="*/ 0 w 2188618"/>
                <a:gd name="connsiteY1-20" fmla="*/ 0 h 1498600"/>
                <a:gd name="connsiteX2-21" fmla="*/ 2188618 w 2188618"/>
                <a:gd name="connsiteY2-22" fmla="*/ 225540 h 1498600"/>
                <a:gd name="connsiteX3-23" fmla="*/ 0 w 2188618"/>
                <a:gd name="connsiteY3-24" fmla="*/ 1498600 h 1498600"/>
              </a:gdLst>
              <a:ahLst/>
              <a:cxnLst>
                <a:cxn ang="0">
                  <a:pos x="connsiteX0-1" y="connsiteY0-2"/>
                </a:cxn>
                <a:cxn ang="0">
                  <a:pos x="connsiteX1-3" y="connsiteY1-4"/>
                </a:cxn>
                <a:cxn ang="0">
                  <a:pos x="connsiteX2-5" y="connsiteY2-6"/>
                </a:cxn>
                <a:cxn ang="0">
                  <a:pos x="connsiteX3-7" y="connsiteY3-8"/>
                </a:cxn>
              </a:cxnLst>
              <a:rect l="l" t="t" r="r" b="b"/>
              <a:pathLst>
                <a:path w="2188618" h="1498600">
                  <a:moveTo>
                    <a:pt x="0" y="1498600"/>
                  </a:moveTo>
                  <a:lnTo>
                    <a:pt x="0" y="0"/>
                  </a:lnTo>
                  <a:lnTo>
                    <a:pt x="2188618" y="225540"/>
                  </a:lnTo>
                  <a:lnTo>
                    <a:pt x="0" y="1498600"/>
                  </a:lnTo>
                  <a:close/>
                </a:path>
              </a:pathLst>
            </a:cu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直角三角形 3"/>
            <p:cNvSpPr/>
            <p:nvPr/>
          </p:nvSpPr>
          <p:spPr>
            <a:xfrm>
              <a:off x="0" y="736600"/>
              <a:ext cx="679450" cy="14986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直角三角形 3"/>
            <p:cNvSpPr/>
            <p:nvPr/>
          </p:nvSpPr>
          <p:spPr>
            <a:xfrm>
              <a:off x="0" y="0"/>
              <a:ext cx="1651000" cy="14732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Lst>
              <a:ahLst/>
              <a:cxnLst>
                <a:cxn ang="0">
                  <a:pos x="connsiteX0-1" y="connsiteY0-2"/>
                </a:cxn>
                <a:cxn ang="0">
                  <a:pos x="connsiteX1-3" y="connsiteY1-4"/>
                </a:cxn>
                <a:cxn ang="0">
                  <a:pos x="connsiteX2-5" y="connsiteY2-6"/>
                </a:cxn>
                <a:cxn ang="0">
                  <a:pos x="connsiteX3-7" y="connsiteY3-8"/>
                </a:cxn>
              </a:cxnLst>
              <a:rect l="l" t="t" r="r" b="b"/>
              <a:pathLst>
                <a:path w="1651000" h="2679700">
                  <a:moveTo>
                    <a:pt x="0" y="1498600"/>
                  </a:moveTo>
                  <a:lnTo>
                    <a:pt x="0" y="0"/>
                  </a:lnTo>
                  <a:lnTo>
                    <a:pt x="1651000" y="2679700"/>
                  </a:lnTo>
                  <a:lnTo>
                    <a:pt x="0" y="1498600"/>
                  </a:lnTo>
                  <a:close/>
                </a:path>
              </a:pathLst>
            </a:cu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直角三角形 3"/>
            <p:cNvSpPr/>
            <p:nvPr/>
          </p:nvSpPr>
          <p:spPr>
            <a:xfrm>
              <a:off x="0" y="0"/>
              <a:ext cx="2184400" cy="17907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直角三角形 3"/>
            <p:cNvSpPr/>
            <p:nvPr/>
          </p:nvSpPr>
          <p:spPr>
            <a:xfrm rot="5400000" flipV="1">
              <a:off x="370493" y="-381605"/>
              <a:ext cx="1597025" cy="2360236"/>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1299144"/>
                <a:gd name="connsiteY0-18" fmla="*/ 1498600 h 3725857"/>
                <a:gd name="connsiteX1-19" fmla="*/ 0 w 1299144"/>
                <a:gd name="connsiteY1-20" fmla="*/ 0 h 3725857"/>
                <a:gd name="connsiteX2-21" fmla="*/ 1299144 w 1299144"/>
                <a:gd name="connsiteY2-22" fmla="*/ 3725857 h 3725857"/>
                <a:gd name="connsiteX3-23" fmla="*/ 0 w 1299144"/>
                <a:gd name="connsiteY3-24" fmla="*/ 1498600 h 3725857"/>
              </a:gdLst>
              <a:ahLst/>
              <a:cxnLst>
                <a:cxn ang="0">
                  <a:pos x="connsiteX0-1" y="connsiteY0-2"/>
                </a:cxn>
                <a:cxn ang="0">
                  <a:pos x="connsiteX1-3" y="connsiteY1-4"/>
                </a:cxn>
                <a:cxn ang="0">
                  <a:pos x="connsiteX2-5" y="connsiteY2-6"/>
                </a:cxn>
                <a:cxn ang="0">
                  <a:pos x="connsiteX3-7" y="connsiteY3-8"/>
                </a:cxn>
              </a:cxnLst>
              <a:rect l="l" t="t" r="r" b="b"/>
              <a:pathLst>
                <a:path w="1299144" h="3725857">
                  <a:moveTo>
                    <a:pt x="0" y="1498600"/>
                  </a:moveTo>
                  <a:lnTo>
                    <a:pt x="0" y="0"/>
                  </a:lnTo>
                  <a:lnTo>
                    <a:pt x="1299144" y="3725857"/>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818962" y="990600"/>
              <a:ext cx="13970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342900" y="1382713"/>
              <a:ext cx="139700" cy="101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直角三角形 3"/>
            <p:cNvSpPr/>
            <p:nvPr/>
          </p:nvSpPr>
          <p:spPr>
            <a:xfrm>
              <a:off x="0" y="310357"/>
              <a:ext cx="969777" cy="127635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 name="文本框 1"/>
          <p:cNvSpPr txBox="1"/>
          <p:nvPr/>
        </p:nvSpPr>
        <p:spPr>
          <a:xfrm>
            <a:off x="2377440" y="185420"/>
            <a:ext cx="5463540" cy="645160"/>
          </a:xfrm>
          <a:prstGeom prst="rect">
            <a:avLst/>
          </a:prstGeom>
          <a:noFill/>
        </p:spPr>
        <p:txBody>
          <a:bodyPr wrap="none" rtlCol="0">
            <a:spAutoFit/>
          </a:bodyPr>
          <a:lstStyle/>
          <a:p>
            <a:pPr algn="l"/>
            <a:r>
              <a:rPr lang="zh-CN" altLang="en-US" sz="3600" b="1">
                <a:latin typeface="楷体" panose="02010609060101010101" charset="-122"/>
                <a:ea typeface="楷体" panose="02010609060101010101" charset="-122"/>
                <a:cs typeface="楷体" panose="02010609060101010101" charset="-122"/>
              </a:rPr>
              <a:t>管理员</a:t>
            </a:r>
            <a:r>
              <a:rPr lang="en-US" altLang="zh-CN" sz="3600" b="1">
                <a:latin typeface="楷体" panose="02010609060101010101" charset="-122"/>
                <a:ea typeface="楷体" panose="02010609060101010101" charset="-122"/>
                <a:cs typeface="楷体" panose="02010609060101010101" charset="-122"/>
              </a:rPr>
              <a:t>-</a:t>
            </a:r>
            <a:r>
              <a:rPr lang="zh-CN" altLang="en-US" sz="3600" b="1">
                <a:latin typeface="楷体" panose="02010609060101010101" charset="-122"/>
                <a:ea typeface="楷体" panose="02010609060101010101" charset="-122"/>
                <a:cs typeface="楷体" panose="02010609060101010101" charset="-122"/>
              </a:rPr>
              <a:t>审批身份认证申请</a:t>
            </a:r>
            <a:endParaRPr lang="zh-CN" altLang="en-US" sz="3600" b="1">
              <a:latin typeface="楷体" panose="02010609060101010101" charset="-122"/>
              <a:ea typeface="楷体" panose="02010609060101010101" charset="-122"/>
              <a:cs typeface="楷体" panose="02010609060101010101" charset="-122"/>
            </a:endParaRPr>
          </a:p>
        </p:txBody>
      </p:sp>
      <p:pic>
        <p:nvPicPr>
          <p:cNvPr id="3" name="图片 2" descr="微信图片_20210712110030"/>
          <p:cNvPicPr>
            <a:picLocks noChangeAspect="1"/>
          </p:cNvPicPr>
          <p:nvPr/>
        </p:nvPicPr>
        <p:blipFill>
          <a:blip r:embed="rId1"/>
          <a:stretch>
            <a:fillRect/>
          </a:stretch>
        </p:blipFill>
        <p:spPr>
          <a:xfrm>
            <a:off x="618490" y="946785"/>
            <a:ext cx="3688080" cy="4960620"/>
          </a:xfrm>
          <a:prstGeom prst="rect">
            <a:avLst/>
          </a:prstGeom>
        </p:spPr>
      </p:pic>
      <p:pic>
        <p:nvPicPr>
          <p:cNvPr id="13" name="图片 12" descr="微信图片_20210712112804"/>
          <p:cNvPicPr>
            <a:picLocks noChangeAspect="1"/>
          </p:cNvPicPr>
          <p:nvPr/>
        </p:nvPicPr>
        <p:blipFill>
          <a:blip r:embed="rId2"/>
          <a:stretch>
            <a:fillRect/>
          </a:stretch>
        </p:blipFill>
        <p:spPr>
          <a:xfrm>
            <a:off x="4059555" y="1067435"/>
            <a:ext cx="8133080" cy="37534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12" name="组合 11"/>
          <p:cNvGrpSpPr/>
          <p:nvPr/>
        </p:nvGrpSpPr>
        <p:grpSpPr>
          <a:xfrm>
            <a:off x="-11113" y="1"/>
            <a:ext cx="1992314" cy="1701800"/>
            <a:chOff x="-11114" y="0"/>
            <a:chExt cx="2627313" cy="2852737"/>
          </a:xfrm>
        </p:grpSpPr>
        <p:sp>
          <p:nvSpPr>
            <p:cNvPr id="8" name="直角三角形 3"/>
            <p:cNvSpPr/>
            <p:nvPr/>
          </p:nvSpPr>
          <p:spPr>
            <a:xfrm>
              <a:off x="-11114" y="0"/>
              <a:ext cx="2627313" cy="2852737"/>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2188618"/>
                <a:gd name="connsiteY0-18" fmla="*/ 1498600 h 1498600"/>
                <a:gd name="connsiteX1-19" fmla="*/ 0 w 2188618"/>
                <a:gd name="connsiteY1-20" fmla="*/ 0 h 1498600"/>
                <a:gd name="connsiteX2-21" fmla="*/ 2188618 w 2188618"/>
                <a:gd name="connsiteY2-22" fmla="*/ 225540 h 1498600"/>
                <a:gd name="connsiteX3-23" fmla="*/ 0 w 2188618"/>
                <a:gd name="connsiteY3-24" fmla="*/ 1498600 h 1498600"/>
              </a:gdLst>
              <a:ahLst/>
              <a:cxnLst>
                <a:cxn ang="0">
                  <a:pos x="connsiteX0-1" y="connsiteY0-2"/>
                </a:cxn>
                <a:cxn ang="0">
                  <a:pos x="connsiteX1-3" y="connsiteY1-4"/>
                </a:cxn>
                <a:cxn ang="0">
                  <a:pos x="connsiteX2-5" y="connsiteY2-6"/>
                </a:cxn>
                <a:cxn ang="0">
                  <a:pos x="connsiteX3-7" y="connsiteY3-8"/>
                </a:cxn>
              </a:cxnLst>
              <a:rect l="l" t="t" r="r" b="b"/>
              <a:pathLst>
                <a:path w="2188618" h="1498600">
                  <a:moveTo>
                    <a:pt x="0" y="1498600"/>
                  </a:moveTo>
                  <a:lnTo>
                    <a:pt x="0" y="0"/>
                  </a:lnTo>
                  <a:lnTo>
                    <a:pt x="2188618" y="225540"/>
                  </a:lnTo>
                  <a:lnTo>
                    <a:pt x="0" y="1498600"/>
                  </a:lnTo>
                  <a:close/>
                </a:path>
              </a:pathLst>
            </a:cu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直角三角形 3"/>
            <p:cNvSpPr/>
            <p:nvPr/>
          </p:nvSpPr>
          <p:spPr>
            <a:xfrm>
              <a:off x="0" y="736600"/>
              <a:ext cx="679450" cy="14986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直角三角形 3"/>
            <p:cNvSpPr/>
            <p:nvPr/>
          </p:nvSpPr>
          <p:spPr>
            <a:xfrm>
              <a:off x="0" y="0"/>
              <a:ext cx="1651000" cy="14732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Lst>
              <a:ahLst/>
              <a:cxnLst>
                <a:cxn ang="0">
                  <a:pos x="connsiteX0-1" y="connsiteY0-2"/>
                </a:cxn>
                <a:cxn ang="0">
                  <a:pos x="connsiteX1-3" y="connsiteY1-4"/>
                </a:cxn>
                <a:cxn ang="0">
                  <a:pos x="connsiteX2-5" y="connsiteY2-6"/>
                </a:cxn>
                <a:cxn ang="0">
                  <a:pos x="connsiteX3-7" y="connsiteY3-8"/>
                </a:cxn>
              </a:cxnLst>
              <a:rect l="l" t="t" r="r" b="b"/>
              <a:pathLst>
                <a:path w="1651000" h="2679700">
                  <a:moveTo>
                    <a:pt x="0" y="1498600"/>
                  </a:moveTo>
                  <a:lnTo>
                    <a:pt x="0" y="0"/>
                  </a:lnTo>
                  <a:lnTo>
                    <a:pt x="1651000" y="2679700"/>
                  </a:lnTo>
                  <a:lnTo>
                    <a:pt x="0" y="1498600"/>
                  </a:lnTo>
                  <a:close/>
                </a:path>
              </a:pathLst>
            </a:cu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直角三角形 3"/>
            <p:cNvSpPr/>
            <p:nvPr/>
          </p:nvSpPr>
          <p:spPr>
            <a:xfrm>
              <a:off x="0" y="0"/>
              <a:ext cx="2184400" cy="17907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直角三角形 3"/>
            <p:cNvSpPr/>
            <p:nvPr/>
          </p:nvSpPr>
          <p:spPr>
            <a:xfrm rot="5400000" flipV="1">
              <a:off x="370493" y="-381605"/>
              <a:ext cx="1597025" cy="2360236"/>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1299144"/>
                <a:gd name="connsiteY0-18" fmla="*/ 1498600 h 3725857"/>
                <a:gd name="connsiteX1-19" fmla="*/ 0 w 1299144"/>
                <a:gd name="connsiteY1-20" fmla="*/ 0 h 3725857"/>
                <a:gd name="connsiteX2-21" fmla="*/ 1299144 w 1299144"/>
                <a:gd name="connsiteY2-22" fmla="*/ 3725857 h 3725857"/>
                <a:gd name="connsiteX3-23" fmla="*/ 0 w 1299144"/>
                <a:gd name="connsiteY3-24" fmla="*/ 1498600 h 3725857"/>
              </a:gdLst>
              <a:ahLst/>
              <a:cxnLst>
                <a:cxn ang="0">
                  <a:pos x="connsiteX0-1" y="connsiteY0-2"/>
                </a:cxn>
                <a:cxn ang="0">
                  <a:pos x="connsiteX1-3" y="connsiteY1-4"/>
                </a:cxn>
                <a:cxn ang="0">
                  <a:pos x="connsiteX2-5" y="connsiteY2-6"/>
                </a:cxn>
                <a:cxn ang="0">
                  <a:pos x="connsiteX3-7" y="connsiteY3-8"/>
                </a:cxn>
              </a:cxnLst>
              <a:rect l="l" t="t" r="r" b="b"/>
              <a:pathLst>
                <a:path w="1299144" h="3725857">
                  <a:moveTo>
                    <a:pt x="0" y="1498600"/>
                  </a:moveTo>
                  <a:lnTo>
                    <a:pt x="0" y="0"/>
                  </a:lnTo>
                  <a:lnTo>
                    <a:pt x="1299144" y="3725857"/>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818962" y="990600"/>
              <a:ext cx="13970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342900" y="1382713"/>
              <a:ext cx="139700" cy="101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直角三角形 3"/>
            <p:cNvSpPr/>
            <p:nvPr/>
          </p:nvSpPr>
          <p:spPr>
            <a:xfrm>
              <a:off x="0" y="310357"/>
              <a:ext cx="969777" cy="127635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2" name="图片 1"/>
          <p:cNvPicPr>
            <a:picLocks noChangeAspect="1"/>
          </p:cNvPicPr>
          <p:nvPr/>
        </p:nvPicPr>
        <p:blipFill>
          <a:blip r:embed="rId1"/>
          <a:srcRect r="15631" b="317"/>
          <a:stretch>
            <a:fillRect/>
          </a:stretch>
        </p:blipFill>
        <p:spPr>
          <a:xfrm>
            <a:off x="6616065" y="1701800"/>
            <a:ext cx="5007610" cy="3998595"/>
          </a:xfrm>
          <a:prstGeom prst="rect">
            <a:avLst/>
          </a:prstGeom>
        </p:spPr>
      </p:pic>
      <p:pic>
        <p:nvPicPr>
          <p:cNvPr id="3" name="图片 2"/>
          <p:cNvPicPr>
            <a:picLocks noChangeAspect="1"/>
          </p:cNvPicPr>
          <p:nvPr/>
        </p:nvPicPr>
        <p:blipFill>
          <a:blip r:embed="rId2"/>
          <a:stretch>
            <a:fillRect/>
          </a:stretch>
        </p:blipFill>
        <p:spPr>
          <a:xfrm>
            <a:off x="-11430" y="2232025"/>
            <a:ext cx="6330950" cy="2938145"/>
          </a:xfrm>
          <a:prstGeom prst="rect">
            <a:avLst/>
          </a:prstGeom>
        </p:spPr>
      </p:pic>
      <p:sp>
        <p:nvSpPr>
          <p:cNvPr id="13" name="文本框 12"/>
          <p:cNvSpPr txBox="1"/>
          <p:nvPr/>
        </p:nvSpPr>
        <p:spPr>
          <a:xfrm>
            <a:off x="1778635" y="515620"/>
            <a:ext cx="4314825" cy="521970"/>
          </a:xfrm>
          <a:prstGeom prst="rect">
            <a:avLst/>
          </a:prstGeom>
          <a:noFill/>
        </p:spPr>
        <p:txBody>
          <a:bodyPr wrap="square" rtlCol="0">
            <a:spAutoFit/>
          </a:bodyPr>
          <a:lstStyle/>
          <a:p>
            <a:r>
              <a:rPr lang="zh-CN" sz="2800" b="1" dirty="0">
                <a:solidFill>
                  <a:schemeClr val="accent1"/>
                </a:solidFill>
                <a:cs typeface="+mn-ea"/>
                <a:sym typeface="+mn-lt"/>
              </a:rPr>
              <a:t>后端设计部分</a:t>
            </a:r>
            <a:endParaRPr lang="zh-CN" sz="2800" b="1" dirty="0">
              <a:solidFill>
                <a:schemeClr val="accent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53" presetClass="entr" presetSubtype="16" fill="hold" grpId="2"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3" grpId="2"/>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5" name="文本框 24"/>
          <p:cNvSpPr txBox="1"/>
          <p:nvPr/>
        </p:nvSpPr>
        <p:spPr>
          <a:xfrm>
            <a:off x="3867150" y="3311867"/>
            <a:ext cx="4457700" cy="922020"/>
          </a:xfrm>
          <a:prstGeom prst="rect">
            <a:avLst/>
          </a:prstGeom>
          <a:noFill/>
        </p:spPr>
        <p:txBody>
          <a:bodyPr wrap="square" rtlCol="0">
            <a:spAutoFit/>
          </a:bodyPr>
          <a:lstStyle/>
          <a:p>
            <a:pPr algn="ctr"/>
            <a:r>
              <a:rPr lang="zh-CN" altLang="en-US" sz="5400" b="1" dirty="0">
                <a:solidFill>
                  <a:schemeClr val="accent1"/>
                </a:solidFill>
                <a:cs typeface="+mn-ea"/>
                <a:sym typeface="+mn-lt"/>
              </a:rPr>
              <a:t>项目概述</a:t>
            </a:r>
            <a:endParaRPr lang="zh-CN" altLang="en-US" sz="5400" b="1" dirty="0">
              <a:solidFill>
                <a:schemeClr val="accent1"/>
              </a:solidFill>
              <a:cs typeface="+mn-ea"/>
              <a:sym typeface="+mn-lt"/>
            </a:endParaRPr>
          </a:p>
        </p:txBody>
      </p:sp>
      <p:sp>
        <p:nvSpPr>
          <p:cNvPr id="2" name="文本框 1"/>
          <p:cNvSpPr txBox="1"/>
          <p:nvPr/>
        </p:nvSpPr>
        <p:spPr>
          <a:xfrm>
            <a:off x="4375150" y="2250038"/>
            <a:ext cx="3441700" cy="1015663"/>
          </a:xfrm>
          <a:prstGeom prst="rect">
            <a:avLst/>
          </a:prstGeom>
          <a:noFill/>
        </p:spPr>
        <p:txBody>
          <a:bodyPr wrap="square" rtlCol="0">
            <a:spAutoFit/>
          </a:bodyPr>
          <a:lstStyle/>
          <a:p>
            <a:pPr algn="ctr"/>
            <a:r>
              <a:rPr lang="en-US" altLang="zh-CN" sz="6000" dirty="0">
                <a:solidFill>
                  <a:schemeClr val="tx1">
                    <a:lumMod val="65000"/>
                    <a:lumOff val="35000"/>
                  </a:schemeClr>
                </a:solidFill>
                <a:cs typeface="+mn-ea"/>
                <a:sym typeface="+mn-lt"/>
              </a:rPr>
              <a:t>PART 01</a:t>
            </a:r>
            <a:endParaRPr lang="en-US" altLang="zh-CN" sz="6000" dirty="0">
              <a:solidFill>
                <a:schemeClr val="tx1">
                  <a:lumMod val="65000"/>
                  <a:lumOff val="35000"/>
                </a:schemeClr>
              </a:solidFill>
              <a:cs typeface="+mn-ea"/>
              <a:sym typeface="+mn-lt"/>
            </a:endParaRPr>
          </a:p>
        </p:txBody>
      </p:sp>
      <p:sp>
        <p:nvSpPr>
          <p:cNvPr id="3" name="文本框 2"/>
          <p:cNvSpPr txBox="1"/>
          <p:nvPr/>
        </p:nvSpPr>
        <p:spPr>
          <a:xfrm>
            <a:off x="4187825" y="4238630"/>
            <a:ext cx="3816350" cy="368300"/>
          </a:xfrm>
          <a:prstGeom prst="rect">
            <a:avLst/>
          </a:prstGeom>
          <a:noFill/>
        </p:spPr>
        <p:txBody>
          <a:bodyPr wrap="square" rtlCol="0">
            <a:spAutoFit/>
          </a:bodyPr>
          <a:lstStyle/>
          <a:p>
            <a:pPr algn="ctr"/>
            <a:r>
              <a:rPr lang="en-US" dirty="0">
                <a:solidFill>
                  <a:schemeClr val="accent2">
                    <a:lumMod val="75000"/>
                  </a:schemeClr>
                </a:solidFill>
                <a:cs typeface="+mn-ea"/>
                <a:sym typeface="+mn-lt"/>
              </a:rPr>
              <a:t>Project Outline</a:t>
            </a:r>
            <a:endParaRPr lang="en-US" dirty="0">
              <a:solidFill>
                <a:schemeClr val="accent2">
                  <a:lumMod val="7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1000"/>
                                        <p:tgtEl>
                                          <p:spTgt spid="25"/>
                                        </p:tgtEl>
                                      </p:cBhvr>
                                    </p:animEffect>
                                    <p:anim calcmode="lin" valueType="num">
                                      <p:cBhvr>
                                        <p:cTn id="12" dur="1000" fill="hold"/>
                                        <p:tgtEl>
                                          <p:spTgt spid="25"/>
                                        </p:tgtEl>
                                        <p:attrNameLst>
                                          <p:attrName>ppt_x</p:attrName>
                                        </p:attrNameLst>
                                      </p:cBhvr>
                                      <p:tavLst>
                                        <p:tav tm="0">
                                          <p:val>
                                            <p:strVal val="#ppt_x"/>
                                          </p:val>
                                        </p:tav>
                                        <p:tav tm="100000">
                                          <p:val>
                                            <p:strVal val="#ppt_x"/>
                                          </p:val>
                                        </p:tav>
                                      </p:tavLst>
                                    </p:anim>
                                    <p:anim calcmode="lin" valueType="num">
                                      <p:cBhvr>
                                        <p:cTn id="13" dur="1000" fill="hold"/>
                                        <p:tgtEl>
                                          <p:spTgt spid="25"/>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anim calcmode="lin" valueType="num">
                                      <p:cBhvr>
                                        <p:cTn id="17" dur="1000" fill="hold"/>
                                        <p:tgtEl>
                                          <p:spTgt spid="3"/>
                                        </p:tgtEl>
                                        <p:attrNameLst>
                                          <p:attrName>ppt_x</p:attrName>
                                        </p:attrNameLst>
                                      </p:cBhvr>
                                      <p:tavLst>
                                        <p:tav tm="0">
                                          <p:val>
                                            <p:strVal val="#ppt_x"/>
                                          </p:val>
                                        </p:tav>
                                        <p:tav tm="100000">
                                          <p:val>
                                            <p:strVal val="#ppt_x"/>
                                          </p:val>
                                        </p:tav>
                                      </p:tavLst>
                                    </p:anim>
                                    <p:anim calcmode="lin" valueType="num">
                                      <p:cBhvr>
                                        <p:cTn id="1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 grpId="0"/>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12" name="组合 11"/>
          <p:cNvGrpSpPr/>
          <p:nvPr/>
        </p:nvGrpSpPr>
        <p:grpSpPr>
          <a:xfrm>
            <a:off x="-11113" y="1"/>
            <a:ext cx="1992314" cy="1701800"/>
            <a:chOff x="-11114" y="0"/>
            <a:chExt cx="2627313" cy="2852737"/>
          </a:xfrm>
        </p:grpSpPr>
        <p:sp>
          <p:nvSpPr>
            <p:cNvPr id="8" name="直角三角形 3"/>
            <p:cNvSpPr/>
            <p:nvPr/>
          </p:nvSpPr>
          <p:spPr>
            <a:xfrm>
              <a:off x="-11114" y="0"/>
              <a:ext cx="2627313" cy="2852737"/>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2188618"/>
                <a:gd name="connsiteY0-18" fmla="*/ 1498600 h 1498600"/>
                <a:gd name="connsiteX1-19" fmla="*/ 0 w 2188618"/>
                <a:gd name="connsiteY1-20" fmla="*/ 0 h 1498600"/>
                <a:gd name="connsiteX2-21" fmla="*/ 2188618 w 2188618"/>
                <a:gd name="connsiteY2-22" fmla="*/ 225540 h 1498600"/>
                <a:gd name="connsiteX3-23" fmla="*/ 0 w 2188618"/>
                <a:gd name="connsiteY3-24" fmla="*/ 1498600 h 1498600"/>
              </a:gdLst>
              <a:ahLst/>
              <a:cxnLst>
                <a:cxn ang="0">
                  <a:pos x="connsiteX0-1" y="connsiteY0-2"/>
                </a:cxn>
                <a:cxn ang="0">
                  <a:pos x="connsiteX1-3" y="connsiteY1-4"/>
                </a:cxn>
                <a:cxn ang="0">
                  <a:pos x="connsiteX2-5" y="connsiteY2-6"/>
                </a:cxn>
                <a:cxn ang="0">
                  <a:pos x="connsiteX3-7" y="connsiteY3-8"/>
                </a:cxn>
              </a:cxnLst>
              <a:rect l="l" t="t" r="r" b="b"/>
              <a:pathLst>
                <a:path w="2188618" h="1498600">
                  <a:moveTo>
                    <a:pt x="0" y="1498600"/>
                  </a:moveTo>
                  <a:lnTo>
                    <a:pt x="0" y="0"/>
                  </a:lnTo>
                  <a:lnTo>
                    <a:pt x="2188618" y="225540"/>
                  </a:lnTo>
                  <a:lnTo>
                    <a:pt x="0" y="1498600"/>
                  </a:lnTo>
                  <a:close/>
                </a:path>
              </a:pathLst>
            </a:cu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直角三角形 3"/>
            <p:cNvSpPr/>
            <p:nvPr/>
          </p:nvSpPr>
          <p:spPr>
            <a:xfrm>
              <a:off x="0" y="736600"/>
              <a:ext cx="679450" cy="14986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直角三角形 3"/>
            <p:cNvSpPr/>
            <p:nvPr/>
          </p:nvSpPr>
          <p:spPr>
            <a:xfrm>
              <a:off x="0" y="0"/>
              <a:ext cx="1651000" cy="14732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Lst>
              <a:ahLst/>
              <a:cxnLst>
                <a:cxn ang="0">
                  <a:pos x="connsiteX0-1" y="connsiteY0-2"/>
                </a:cxn>
                <a:cxn ang="0">
                  <a:pos x="connsiteX1-3" y="connsiteY1-4"/>
                </a:cxn>
                <a:cxn ang="0">
                  <a:pos x="connsiteX2-5" y="connsiteY2-6"/>
                </a:cxn>
                <a:cxn ang="0">
                  <a:pos x="connsiteX3-7" y="connsiteY3-8"/>
                </a:cxn>
              </a:cxnLst>
              <a:rect l="l" t="t" r="r" b="b"/>
              <a:pathLst>
                <a:path w="1651000" h="2679700">
                  <a:moveTo>
                    <a:pt x="0" y="1498600"/>
                  </a:moveTo>
                  <a:lnTo>
                    <a:pt x="0" y="0"/>
                  </a:lnTo>
                  <a:lnTo>
                    <a:pt x="1651000" y="2679700"/>
                  </a:lnTo>
                  <a:lnTo>
                    <a:pt x="0" y="1498600"/>
                  </a:lnTo>
                  <a:close/>
                </a:path>
              </a:pathLst>
            </a:cu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直角三角形 3"/>
            <p:cNvSpPr/>
            <p:nvPr/>
          </p:nvSpPr>
          <p:spPr>
            <a:xfrm>
              <a:off x="0" y="0"/>
              <a:ext cx="2184400" cy="17907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直角三角形 3"/>
            <p:cNvSpPr/>
            <p:nvPr/>
          </p:nvSpPr>
          <p:spPr>
            <a:xfrm rot="5400000" flipV="1">
              <a:off x="370493" y="-381605"/>
              <a:ext cx="1597025" cy="2360236"/>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1299144"/>
                <a:gd name="connsiteY0-18" fmla="*/ 1498600 h 3725857"/>
                <a:gd name="connsiteX1-19" fmla="*/ 0 w 1299144"/>
                <a:gd name="connsiteY1-20" fmla="*/ 0 h 3725857"/>
                <a:gd name="connsiteX2-21" fmla="*/ 1299144 w 1299144"/>
                <a:gd name="connsiteY2-22" fmla="*/ 3725857 h 3725857"/>
                <a:gd name="connsiteX3-23" fmla="*/ 0 w 1299144"/>
                <a:gd name="connsiteY3-24" fmla="*/ 1498600 h 3725857"/>
              </a:gdLst>
              <a:ahLst/>
              <a:cxnLst>
                <a:cxn ang="0">
                  <a:pos x="connsiteX0-1" y="connsiteY0-2"/>
                </a:cxn>
                <a:cxn ang="0">
                  <a:pos x="connsiteX1-3" y="connsiteY1-4"/>
                </a:cxn>
                <a:cxn ang="0">
                  <a:pos x="connsiteX2-5" y="connsiteY2-6"/>
                </a:cxn>
                <a:cxn ang="0">
                  <a:pos x="connsiteX3-7" y="connsiteY3-8"/>
                </a:cxn>
              </a:cxnLst>
              <a:rect l="l" t="t" r="r" b="b"/>
              <a:pathLst>
                <a:path w="1299144" h="3725857">
                  <a:moveTo>
                    <a:pt x="0" y="1498600"/>
                  </a:moveTo>
                  <a:lnTo>
                    <a:pt x="0" y="0"/>
                  </a:lnTo>
                  <a:lnTo>
                    <a:pt x="1299144" y="3725857"/>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818962" y="990600"/>
              <a:ext cx="13970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342900" y="1382713"/>
              <a:ext cx="139700" cy="101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直角三角形 3"/>
            <p:cNvSpPr/>
            <p:nvPr/>
          </p:nvSpPr>
          <p:spPr>
            <a:xfrm>
              <a:off x="0" y="310357"/>
              <a:ext cx="969777" cy="127635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文本框 12"/>
          <p:cNvSpPr txBox="1"/>
          <p:nvPr/>
        </p:nvSpPr>
        <p:spPr>
          <a:xfrm>
            <a:off x="1778635" y="515620"/>
            <a:ext cx="4314825" cy="521970"/>
          </a:xfrm>
          <a:prstGeom prst="rect">
            <a:avLst/>
          </a:prstGeom>
          <a:noFill/>
        </p:spPr>
        <p:txBody>
          <a:bodyPr wrap="square" rtlCol="0">
            <a:spAutoFit/>
          </a:bodyPr>
          <a:lstStyle/>
          <a:p>
            <a:r>
              <a:rPr lang="zh-CN" sz="2800" b="1" dirty="0">
                <a:solidFill>
                  <a:schemeClr val="accent1"/>
                </a:solidFill>
                <a:cs typeface="+mn-ea"/>
                <a:sym typeface="+mn-lt"/>
              </a:rPr>
              <a:t>申请颁发证书（机构）</a:t>
            </a:r>
            <a:endParaRPr lang="zh-CN" sz="2800" b="1" dirty="0">
              <a:solidFill>
                <a:schemeClr val="accent1"/>
              </a:solidFill>
              <a:cs typeface="+mn-ea"/>
              <a:sym typeface="+mn-lt"/>
            </a:endParaRPr>
          </a:p>
        </p:txBody>
      </p:sp>
      <p:pic>
        <p:nvPicPr>
          <p:cNvPr id="3" name="图片 2"/>
          <p:cNvPicPr>
            <a:picLocks noChangeAspect="1"/>
          </p:cNvPicPr>
          <p:nvPr/>
        </p:nvPicPr>
        <p:blipFill>
          <a:blip r:embed="rId1"/>
          <a:srcRect r="-357" b="17802"/>
          <a:stretch>
            <a:fillRect/>
          </a:stretch>
        </p:blipFill>
        <p:spPr>
          <a:xfrm>
            <a:off x="-11430" y="1333500"/>
            <a:ext cx="12118975" cy="5524500"/>
          </a:xfrm>
          <a:prstGeom prst="rect">
            <a:avLst/>
          </a:prstGeom>
        </p:spPr>
      </p:pic>
      <p:pic>
        <p:nvPicPr>
          <p:cNvPr id="2" name="图片 1"/>
          <p:cNvPicPr>
            <a:picLocks noChangeAspect="1"/>
          </p:cNvPicPr>
          <p:nvPr/>
        </p:nvPicPr>
        <p:blipFill>
          <a:blip r:embed="rId2"/>
          <a:srcRect t="29025" r="932"/>
          <a:stretch>
            <a:fillRect/>
          </a:stretch>
        </p:blipFill>
        <p:spPr>
          <a:xfrm>
            <a:off x="5746750" y="138430"/>
            <a:ext cx="3442335" cy="1276350"/>
          </a:xfrm>
          <a:prstGeom prst="rect">
            <a:avLst/>
          </a:prstGeom>
        </p:spPr>
      </p:pic>
      <p:pic>
        <p:nvPicPr>
          <p:cNvPr id="14" name="图片 13"/>
          <p:cNvPicPr>
            <a:picLocks noChangeAspect="1"/>
          </p:cNvPicPr>
          <p:nvPr/>
        </p:nvPicPr>
        <p:blipFill>
          <a:blip r:embed="rId3"/>
          <a:srcRect t="25275" r="2101"/>
          <a:stretch>
            <a:fillRect/>
          </a:stretch>
        </p:blipFill>
        <p:spPr>
          <a:xfrm>
            <a:off x="5342255" y="5480050"/>
            <a:ext cx="2663190" cy="13779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53" presetClass="entr" presetSubtype="16" fill="hold" grpId="2"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p:tgtEl>
                                          <p:spTgt spid="2"/>
                                        </p:tgtEl>
                                        <p:attrNameLst>
                                          <p:attrName>ppt_y</p:attrName>
                                        </p:attrNameLst>
                                      </p:cBhvr>
                                      <p:tavLst>
                                        <p:tav tm="0">
                                          <p:val>
                                            <p:strVal val="#ppt_y+#ppt_h*1.125000"/>
                                          </p:val>
                                        </p:tav>
                                        <p:tav tm="100000">
                                          <p:val>
                                            <p:strVal val="#ppt_y"/>
                                          </p:val>
                                        </p:tav>
                                      </p:tavLst>
                                    </p:anim>
                                    <p:animEffect transition="in" filter="wipe(up)">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p:tgtEl>
                                          <p:spTgt spid="14"/>
                                        </p:tgtEl>
                                        <p:attrNameLst>
                                          <p:attrName>ppt_y</p:attrName>
                                        </p:attrNameLst>
                                      </p:cBhvr>
                                      <p:tavLst>
                                        <p:tav tm="0">
                                          <p:val>
                                            <p:strVal val="#ppt_y+#ppt_h*1.125000"/>
                                          </p:val>
                                        </p:tav>
                                        <p:tav tm="100000">
                                          <p:val>
                                            <p:strVal val="#ppt_y"/>
                                          </p:val>
                                        </p:tav>
                                      </p:tavLst>
                                    </p:anim>
                                    <p:animEffect transition="in" filter="wipe(up)">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3" grpId="2"/>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12" name="组合 11"/>
          <p:cNvGrpSpPr/>
          <p:nvPr/>
        </p:nvGrpSpPr>
        <p:grpSpPr>
          <a:xfrm>
            <a:off x="-11113" y="1"/>
            <a:ext cx="1992314" cy="1701800"/>
            <a:chOff x="-11114" y="0"/>
            <a:chExt cx="2627313" cy="2852737"/>
          </a:xfrm>
        </p:grpSpPr>
        <p:sp>
          <p:nvSpPr>
            <p:cNvPr id="8" name="直角三角形 3"/>
            <p:cNvSpPr/>
            <p:nvPr/>
          </p:nvSpPr>
          <p:spPr>
            <a:xfrm>
              <a:off x="-11114" y="0"/>
              <a:ext cx="2627313" cy="2852737"/>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2188618"/>
                <a:gd name="connsiteY0-18" fmla="*/ 1498600 h 1498600"/>
                <a:gd name="connsiteX1-19" fmla="*/ 0 w 2188618"/>
                <a:gd name="connsiteY1-20" fmla="*/ 0 h 1498600"/>
                <a:gd name="connsiteX2-21" fmla="*/ 2188618 w 2188618"/>
                <a:gd name="connsiteY2-22" fmla="*/ 225540 h 1498600"/>
                <a:gd name="connsiteX3-23" fmla="*/ 0 w 2188618"/>
                <a:gd name="connsiteY3-24" fmla="*/ 1498600 h 1498600"/>
              </a:gdLst>
              <a:ahLst/>
              <a:cxnLst>
                <a:cxn ang="0">
                  <a:pos x="connsiteX0-1" y="connsiteY0-2"/>
                </a:cxn>
                <a:cxn ang="0">
                  <a:pos x="connsiteX1-3" y="connsiteY1-4"/>
                </a:cxn>
                <a:cxn ang="0">
                  <a:pos x="connsiteX2-5" y="connsiteY2-6"/>
                </a:cxn>
                <a:cxn ang="0">
                  <a:pos x="connsiteX3-7" y="connsiteY3-8"/>
                </a:cxn>
              </a:cxnLst>
              <a:rect l="l" t="t" r="r" b="b"/>
              <a:pathLst>
                <a:path w="2188618" h="1498600">
                  <a:moveTo>
                    <a:pt x="0" y="1498600"/>
                  </a:moveTo>
                  <a:lnTo>
                    <a:pt x="0" y="0"/>
                  </a:lnTo>
                  <a:lnTo>
                    <a:pt x="2188618" y="225540"/>
                  </a:lnTo>
                  <a:lnTo>
                    <a:pt x="0" y="1498600"/>
                  </a:lnTo>
                  <a:close/>
                </a:path>
              </a:pathLst>
            </a:cu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直角三角形 3"/>
            <p:cNvSpPr/>
            <p:nvPr/>
          </p:nvSpPr>
          <p:spPr>
            <a:xfrm>
              <a:off x="0" y="736600"/>
              <a:ext cx="679450" cy="14986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直角三角形 3"/>
            <p:cNvSpPr/>
            <p:nvPr/>
          </p:nvSpPr>
          <p:spPr>
            <a:xfrm>
              <a:off x="0" y="0"/>
              <a:ext cx="1651000" cy="14732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Lst>
              <a:ahLst/>
              <a:cxnLst>
                <a:cxn ang="0">
                  <a:pos x="connsiteX0-1" y="connsiteY0-2"/>
                </a:cxn>
                <a:cxn ang="0">
                  <a:pos x="connsiteX1-3" y="connsiteY1-4"/>
                </a:cxn>
                <a:cxn ang="0">
                  <a:pos x="connsiteX2-5" y="connsiteY2-6"/>
                </a:cxn>
                <a:cxn ang="0">
                  <a:pos x="connsiteX3-7" y="connsiteY3-8"/>
                </a:cxn>
              </a:cxnLst>
              <a:rect l="l" t="t" r="r" b="b"/>
              <a:pathLst>
                <a:path w="1651000" h="2679700">
                  <a:moveTo>
                    <a:pt x="0" y="1498600"/>
                  </a:moveTo>
                  <a:lnTo>
                    <a:pt x="0" y="0"/>
                  </a:lnTo>
                  <a:lnTo>
                    <a:pt x="1651000" y="2679700"/>
                  </a:lnTo>
                  <a:lnTo>
                    <a:pt x="0" y="1498600"/>
                  </a:lnTo>
                  <a:close/>
                </a:path>
              </a:pathLst>
            </a:cu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直角三角形 3"/>
            <p:cNvSpPr/>
            <p:nvPr/>
          </p:nvSpPr>
          <p:spPr>
            <a:xfrm>
              <a:off x="0" y="0"/>
              <a:ext cx="2184400" cy="17907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直角三角形 3"/>
            <p:cNvSpPr/>
            <p:nvPr/>
          </p:nvSpPr>
          <p:spPr>
            <a:xfrm rot="5400000" flipV="1">
              <a:off x="370493" y="-381605"/>
              <a:ext cx="1597025" cy="2360236"/>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1299144"/>
                <a:gd name="connsiteY0-18" fmla="*/ 1498600 h 3725857"/>
                <a:gd name="connsiteX1-19" fmla="*/ 0 w 1299144"/>
                <a:gd name="connsiteY1-20" fmla="*/ 0 h 3725857"/>
                <a:gd name="connsiteX2-21" fmla="*/ 1299144 w 1299144"/>
                <a:gd name="connsiteY2-22" fmla="*/ 3725857 h 3725857"/>
                <a:gd name="connsiteX3-23" fmla="*/ 0 w 1299144"/>
                <a:gd name="connsiteY3-24" fmla="*/ 1498600 h 3725857"/>
              </a:gdLst>
              <a:ahLst/>
              <a:cxnLst>
                <a:cxn ang="0">
                  <a:pos x="connsiteX0-1" y="connsiteY0-2"/>
                </a:cxn>
                <a:cxn ang="0">
                  <a:pos x="connsiteX1-3" y="connsiteY1-4"/>
                </a:cxn>
                <a:cxn ang="0">
                  <a:pos x="connsiteX2-5" y="connsiteY2-6"/>
                </a:cxn>
                <a:cxn ang="0">
                  <a:pos x="connsiteX3-7" y="connsiteY3-8"/>
                </a:cxn>
              </a:cxnLst>
              <a:rect l="l" t="t" r="r" b="b"/>
              <a:pathLst>
                <a:path w="1299144" h="3725857">
                  <a:moveTo>
                    <a:pt x="0" y="1498600"/>
                  </a:moveTo>
                  <a:lnTo>
                    <a:pt x="0" y="0"/>
                  </a:lnTo>
                  <a:lnTo>
                    <a:pt x="1299144" y="3725857"/>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818962" y="990600"/>
              <a:ext cx="13970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342900" y="1382713"/>
              <a:ext cx="139700" cy="101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直角三角形 3"/>
            <p:cNvSpPr/>
            <p:nvPr/>
          </p:nvSpPr>
          <p:spPr>
            <a:xfrm>
              <a:off x="0" y="310357"/>
              <a:ext cx="969777" cy="127635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2" name="图片 1" descr="授权个人用户成为机构"/>
          <p:cNvPicPr>
            <a:picLocks noChangeAspect="1"/>
          </p:cNvPicPr>
          <p:nvPr/>
        </p:nvPicPr>
        <p:blipFill>
          <a:blip r:embed="rId1"/>
          <a:srcRect b="8259"/>
          <a:stretch>
            <a:fillRect/>
          </a:stretch>
        </p:blipFill>
        <p:spPr>
          <a:xfrm>
            <a:off x="0" y="1144270"/>
            <a:ext cx="12192000" cy="5713730"/>
          </a:xfrm>
          <a:prstGeom prst="rect">
            <a:avLst/>
          </a:prstGeom>
        </p:spPr>
      </p:pic>
      <p:sp>
        <p:nvSpPr>
          <p:cNvPr id="13" name="文本框 12"/>
          <p:cNvSpPr txBox="1"/>
          <p:nvPr/>
        </p:nvSpPr>
        <p:spPr>
          <a:xfrm>
            <a:off x="1778635" y="515620"/>
            <a:ext cx="4314825" cy="521970"/>
          </a:xfrm>
          <a:prstGeom prst="rect">
            <a:avLst/>
          </a:prstGeom>
          <a:noFill/>
        </p:spPr>
        <p:txBody>
          <a:bodyPr wrap="square" rtlCol="0">
            <a:spAutoFit/>
          </a:bodyPr>
          <a:lstStyle/>
          <a:p>
            <a:r>
              <a:rPr lang="zh-CN" sz="2800" b="1" dirty="0">
                <a:solidFill>
                  <a:schemeClr val="accent1"/>
                </a:solidFill>
                <a:cs typeface="+mn-ea"/>
                <a:sym typeface="+mn-lt"/>
              </a:rPr>
              <a:t>授权个人用户成为机构</a:t>
            </a:r>
            <a:endParaRPr lang="zh-CN" sz="2800" b="1" dirty="0">
              <a:solidFill>
                <a:schemeClr val="accent1"/>
              </a:solidFill>
              <a:cs typeface="+mn-ea"/>
              <a:sym typeface="+mn-lt"/>
            </a:endParaRPr>
          </a:p>
        </p:txBody>
      </p:sp>
      <p:pic>
        <p:nvPicPr>
          <p:cNvPr id="3" name="图片 2"/>
          <p:cNvPicPr>
            <a:picLocks noChangeAspect="1"/>
          </p:cNvPicPr>
          <p:nvPr/>
        </p:nvPicPr>
        <p:blipFill>
          <a:blip r:embed="rId2"/>
          <a:stretch>
            <a:fillRect/>
          </a:stretch>
        </p:blipFill>
        <p:spPr>
          <a:xfrm>
            <a:off x="5857875" y="167005"/>
            <a:ext cx="2476500" cy="1219200"/>
          </a:xfrm>
          <a:prstGeom prst="rect">
            <a:avLst/>
          </a:prstGeom>
        </p:spPr>
      </p:pic>
      <p:pic>
        <p:nvPicPr>
          <p:cNvPr id="14" name="图片 13"/>
          <p:cNvPicPr>
            <a:picLocks noChangeAspect="1"/>
          </p:cNvPicPr>
          <p:nvPr/>
        </p:nvPicPr>
        <p:blipFill>
          <a:blip r:embed="rId3"/>
          <a:stretch>
            <a:fillRect/>
          </a:stretch>
        </p:blipFill>
        <p:spPr>
          <a:xfrm>
            <a:off x="-2540" y="4368165"/>
            <a:ext cx="2225040" cy="133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53" presetClass="entr" presetSubtype="16" fill="hold" grpId="2"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p:tgtEl>
                                          <p:spTgt spid="3"/>
                                        </p:tgtEl>
                                        <p:attrNameLst>
                                          <p:attrName>ppt_y</p:attrName>
                                        </p:attrNameLst>
                                      </p:cBhvr>
                                      <p:tavLst>
                                        <p:tav tm="0">
                                          <p:val>
                                            <p:strVal val="#ppt_y+#ppt_h*1.125000"/>
                                          </p:val>
                                        </p:tav>
                                        <p:tav tm="100000">
                                          <p:val>
                                            <p:strVal val="#ppt_y"/>
                                          </p:val>
                                        </p:tav>
                                      </p:tavLst>
                                    </p:anim>
                                    <p:animEffect transition="in" filter="wipe(up)">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p:tgtEl>
                                          <p:spTgt spid="14"/>
                                        </p:tgtEl>
                                        <p:attrNameLst>
                                          <p:attrName>ppt_y</p:attrName>
                                        </p:attrNameLst>
                                      </p:cBhvr>
                                      <p:tavLst>
                                        <p:tav tm="0">
                                          <p:val>
                                            <p:strVal val="#ppt_y+#ppt_h*1.125000"/>
                                          </p:val>
                                        </p:tav>
                                        <p:tav tm="100000">
                                          <p:val>
                                            <p:strVal val="#ppt_y"/>
                                          </p:val>
                                        </p:tav>
                                      </p:tavLst>
                                    </p:anim>
                                    <p:animEffect transition="in" filter="wipe(up)">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3" grpId="2"/>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12" name="组合 11"/>
          <p:cNvGrpSpPr/>
          <p:nvPr/>
        </p:nvGrpSpPr>
        <p:grpSpPr>
          <a:xfrm>
            <a:off x="-11113" y="1"/>
            <a:ext cx="1992314" cy="1701800"/>
            <a:chOff x="-11114" y="0"/>
            <a:chExt cx="2627313" cy="2852737"/>
          </a:xfrm>
        </p:grpSpPr>
        <p:sp>
          <p:nvSpPr>
            <p:cNvPr id="8" name="直角三角形 3"/>
            <p:cNvSpPr/>
            <p:nvPr/>
          </p:nvSpPr>
          <p:spPr>
            <a:xfrm>
              <a:off x="-11114" y="0"/>
              <a:ext cx="2627313" cy="2852737"/>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2188618"/>
                <a:gd name="connsiteY0-18" fmla="*/ 1498600 h 1498600"/>
                <a:gd name="connsiteX1-19" fmla="*/ 0 w 2188618"/>
                <a:gd name="connsiteY1-20" fmla="*/ 0 h 1498600"/>
                <a:gd name="connsiteX2-21" fmla="*/ 2188618 w 2188618"/>
                <a:gd name="connsiteY2-22" fmla="*/ 225540 h 1498600"/>
                <a:gd name="connsiteX3-23" fmla="*/ 0 w 2188618"/>
                <a:gd name="connsiteY3-24" fmla="*/ 1498600 h 1498600"/>
              </a:gdLst>
              <a:ahLst/>
              <a:cxnLst>
                <a:cxn ang="0">
                  <a:pos x="connsiteX0-1" y="connsiteY0-2"/>
                </a:cxn>
                <a:cxn ang="0">
                  <a:pos x="connsiteX1-3" y="connsiteY1-4"/>
                </a:cxn>
                <a:cxn ang="0">
                  <a:pos x="connsiteX2-5" y="connsiteY2-6"/>
                </a:cxn>
                <a:cxn ang="0">
                  <a:pos x="connsiteX3-7" y="connsiteY3-8"/>
                </a:cxn>
              </a:cxnLst>
              <a:rect l="l" t="t" r="r" b="b"/>
              <a:pathLst>
                <a:path w="2188618" h="1498600">
                  <a:moveTo>
                    <a:pt x="0" y="1498600"/>
                  </a:moveTo>
                  <a:lnTo>
                    <a:pt x="0" y="0"/>
                  </a:lnTo>
                  <a:lnTo>
                    <a:pt x="2188618" y="225540"/>
                  </a:lnTo>
                  <a:lnTo>
                    <a:pt x="0" y="1498600"/>
                  </a:lnTo>
                  <a:close/>
                </a:path>
              </a:pathLst>
            </a:cu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直角三角形 3"/>
            <p:cNvSpPr/>
            <p:nvPr/>
          </p:nvSpPr>
          <p:spPr>
            <a:xfrm>
              <a:off x="0" y="736600"/>
              <a:ext cx="679450" cy="14986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直角三角形 3"/>
            <p:cNvSpPr/>
            <p:nvPr/>
          </p:nvSpPr>
          <p:spPr>
            <a:xfrm>
              <a:off x="0" y="0"/>
              <a:ext cx="1651000" cy="14732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Lst>
              <a:ahLst/>
              <a:cxnLst>
                <a:cxn ang="0">
                  <a:pos x="connsiteX0-1" y="connsiteY0-2"/>
                </a:cxn>
                <a:cxn ang="0">
                  <a:pos x="connsiteX1-3" y="connsiteY1-4"/>
                </a:cxn>
                <a:cxn ang="0">
                  <a:pos x="connsiteX2-5" y="connsiteY2-6"/>
                </a:cxn>
                <a:cxn ang="0">
                  <a:pos x="connsiteX3-7" y="connsiteY3-8"/>
                </a:cxn>
              </a:cxnLst>
              <a:rect l="l" t="t" r="r" b="b"/>
              <a:pathLst>
                <a:path w="1651000" h="2679700">
                  <a:moveTo>
                    <a:pt x="0" y="1498600"/>
                  </a:moveTo>
                  <a:lnTo>
                    <a:pt x="0" y="0"/>
                  </a:lnTo>
                  <a:lnTo>
                    <a:pt x="1651000" y="2679700"/>
                  </a:lnTo>
                  <a:lnTo>
                    <a:pt x="0" y="1498600"/>
                  </a:lnTo>
                  <a:close/>
                </a:path>
              </a:pathLst>
            </a:cu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直角三角形 3"/>
            <p:cNvSpPr/>
            <p:nvPr/>
          </p:nvSpPr>
          <p:spPr>
            <a:xfrm>
              <a:off x="0" y="0"/>
              <a:ext cx="2184400" cy="17907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直角三角形 3"/>
            <p:cNvSpPr/>
            <p:nvPr/>
          </p:nvSpPr>
          <p:spPr>
            <a:xfrm rot="5400000" flipV="1">
              <a:off x="370493" y="-381605"/>
              <a:ext cx="1597025" cy="2360236"/>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1299144"/>
                <a:gd name="connsiteY0-18" fmla="*/ 1498600 h 3725857"/>
                <a:gd name="connsiteX1-19" fmla="*/ 0 w 1299144"/>
                <a:gd name="connsiteY1-20" fmla="*/ 0 h 3725857"/>
                <a:gd name="connsiteX2-21" fmla="*/ 1299144 w 1299144"/>
                <a:gd name="connsiteY2-22" fmla="*/ 3725857 h 3725857"/>
                <a:gd name="connsiteX3-23" fmla="*/ 0 w 1299144"/>
                <a:gd name="connsiteY3-24" fmla="*/ 1498600 h 3725857"/>
              </a:gdLst>
              <a:ahLst/>
              <a:cxnLst>
                <a:cxn ang="0">
                  <a:pos x="connsiteX0-1" y="connsiteY0-2"/>
                </a:cxn>
                <a:cxn ang="0">
                  <a:pos x="connsiteX1-3" y="connsiteY1-4"/>
                </a:cxn>
                <a:cxn ang="0">
                  <a:pos x="connsiteX2-5" y="connsiteY2-6"/>
                </a:cxn>
                <a:cxn ang="0">
                  <a:pos x="connsiteX3-7" y="connsiteY3-8"/>
                </a:cxn>
              </a:cxnLst>
              <a:rect l="l" t="t" r="r" b="b"/>
              <a:pathLst>
                <a:path w="1299144" h="3725857">
                  <a:moveTo>
                    <a:pt x="0" y="1498600"/>
                  </a:moveTo>
                  <a:lnTo>
                    <a:pt x="0" y="0"/>
                  </a:lnTo>
                  <a:lnTo>
                    <a:pt x="1299144" y="3725857"/>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818962" y="990600"/>
              <a:ext cx="13970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342900" y="1382713"/>
              <a:ext cx="139700" cy="101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直角三角形 3"/>
            <p:cNvSpPr/>
            <p:nvPr/>
          </p:nvSpPr>
          <p:spPr>
            <a:xfrm>
              <a:off x="0" y="310357"/>
              <a:ext cx="969777" cy="127635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2" name="图片 1" descr="授权机构发放证书"/>
          <p:cNvPicPr>
            <a:picLocks noChangeAspect="1"/>
          </p:cNvPicPr>
          <p:nvPr/>
        </p:nvPicPr>
        <p:blipFill>
          <a:blip r:embed="rId1"/>
          <a:stretch>
            <a:fillRect/>
          </a:stretch>
        </p:blipFill>
        <p:spPr>
          <a:xfrm>
            <a:off x="0" y="1129030"/>
            <a:ext cx="12192000" cy="5728970"/>
          </a:xfrm>
          <a:prstGeom prst="rect">
            <a:avLst/>
          </a:prstGeom>
        </p:spPr>
      </p:pic>
      <p:sp>
        <p:nvSpPr>
          <p:cNvPr id="13" name="文本框 12"/>
          <p:cNvSpPr txBox="1"/>
          <p:nvPr/>
        </p:nvSpPr>
        <p:spPr>
          <a:xfrm>
            <a:off x="1778635" y="515620"/>
            <a:ext cx="4314825" cy="521970"/>
          </a:xfrm>
          <a:prstGeom prst="rect">
            <a:avLst/>
          </a:prstGeom>
          <a:noFill/>
        </p:spPr>
        <p:txBody>
          <a:bodyPr wrap="square" rtlCol="0">
            <a:spAutoFit/>
          </a:bodyPr>
          <a:lstStyle/>
          <a:p>
            <a:r>
              <a:rPr lang="zh-CN" sz="2800" b="1" dirty="0">
                <a:solidFill>
                  <a:schemeClr val="accent1"/>
                </a:solidFill>
                <a:cs typeface="+mn-ea"/>
                <a:sym typeface="+mn-lt"/>
              </a:rPr>
              <a:t>授权机构发放证书</a:t>
            </a:r>
            <a:endParaRPr lang="zh-CN" sz="2800" b="1" dirty="0">
              <a:solidFill>
                <a:schemeClr val="accent1"/>
              </a:solidFill>
              <a:cs typeface="+mn-ea"/>
              <a:sym typeface="+mn-lt"/>
            </a:endParaRPr>
          </a:p>
        </p:txBody>
      </p:sp>
      <p:pic>
        <p:nvPicPr>
          <p:cNvPr id="3" name="图片 2"/>
          <p:cNvPicPr>
            <a:picLocks noChangeAspect="1"/>
          </p:cNvPicPr>
          <p:nvPr/>
        </p:nvPicPr>
        <p:blipFill>
          <a:blip r:embed="rId2"/>
          <a:stretch>
            <a:fillRect/>
          </a:stretch>
        </p:blipFill>
        <p:spPr>
          <a:xfrm>
            <a:off x="4831080" y="185420"/>
            <a:ext cx="3025140" cy="1143000"/>
          </a:xfrm>
          <a:prstGeom prst="rect">
            <a:avLst/>
          </a:prstGeom>
        </p:spPr>
      </p:pic>
      <p:pic>
        <p:nvPicPr>
          <p:cNvPr id="14" name="图片 13"/>
          <p:cNvPicPr>
            <a:picLocks noChangeAspect="1"/>
          </p:cNvPicPr>
          <p:nvPr/>
        </p:nvPicPr>
        <p:blipFill>
          <a:blip r:embed="rId3"/>
          <a:stretch>
            <a:fillRect/>
          </a:stretch>
        </p:blipFill>
        <p:spPr>
          <a:xfrm>
            <a:off x="3385185" y="5562600"/>
            <a:ext cx="2263140" cy="1295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53" presetClass="entr" presetSubtype="16" fill="hold" grpId="2"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p:tgtEl>
                                          <p:spTgt spid="3"/>
                                        </p:tgtEl>
                                        <p:attrNameLst>
                                          <p:attrName>ppt_y</p:attrName>
                                        </p:attrNameLst>
                                      </p:cBhvr>
                                      <p:tavLst>
                                        <p:tav tm="0">
                                          <p:val>
                                            <p:strVal val="#ppt_y+#ppt_h*1.125000"/>
                                          </p:val>
                                        </p:tav>
                                        <p:tav tm="100000">
                                          <p:val>
                                            <p:strVal val="#ppt_y"/>
                                          </p:val>
                                        </p:tav>
                                      </p:tavLst>
                                    </p:anim>
                                    <p:animEffect transition="in" filter="wipe(up)">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p:tgtEl>
                                          <p:spTgt spid="14"/>
                                        </p:tgtEl>
                                        <p:attrNameLst>
                                          <p:attrName>ppt_y</p:attrName>
                                        </p:attrNameLst>
                                      </p:cBhvr>
                                      <p:tavLst>
                                        <p:tav tm="0">
                                          <p:val>
                                            <p:strVal val="#ppt_y+#ppt_h*1.125000"/>
                                          </p:val>
                                        </p:tav>
                                        <p:tav tm="100000">
                                          <p:val>
                                            <p:strVal val="#ppt_y"/>
                                          </p:val>
                                        </p:tav>
                                      </p:tavLst>
                                    </p:anim>
                                    <p:animEffect transition="in" filter="wipe(up)">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3" grpId="2"/>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1113" y="1"/>
            <a:ext cx="1992314" cy="1701800"/>
            <a:chOff x="-11114" y="0"/>
            <a:chExt cx="2627313" cy="2852737"/>
          </a:xfrm>
        </p:grpSpPr>
        <p:sp>
          <p:nvSpPr>
            <p:cNvPr id="8" name="直角三角形 3"/>
            <p:cNvSpPr/>
            <p:nvPr/>
          </p:nvSpPr>
          <p:spPr>
            <a:xfrm>
              <a:off x="-11114" y="0"/>
              <a:ext cx="2627313" cy="2852737"/>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2188618"/>
                <a:gd name="connsiteY0-18" fmla="*/ 1498600 h 1498600"/>
                <a:gd name="connsiteX1-19" fmla="*/ 0 w 2188618"/>
                <a:gd name="connsiteY1-20" fmla="*/ 0 h 1498600"/>
                <a:gd name="connsiteX2-21" fmla="*/ 2188618 w 2188618"/>
                <a:gd name="connsiteY2-22" fmla="*/ 225540 h 1498600"/>
                <a:gd name="connsiteX3-23" fmla="*/ 0 w 2188618"/>
                <a:gd name="connsiteY3-24" fmla="*/ 1498600 h 1498600"/>
              </a:gdLst>
              <a:ahLst/>
              <a:cxnLst>
                <a:cxn ang="0">
                  <a:pos x="connsiteX0-1" y="connsiteY0-2"/>
                </a:cxn>
                <a:cxn ang="0">
                  <a:pos x="connsiteX1-3" y="connsiteY1-4"/>
                </a:cxn>
                <a:cxn ang="0">
                  <a:pos x="connsiteX2-5" y="connsiteY2-6"/>
                </a:cxn>
                <a:cxn ang="0">
                  <a:pos x="connsiteX3-7" y="connsiteY3-8"/>
                </a:cxn>
              </a:cxnLst>
              <a:rect l="l" t="t" r="r" b="b"/>
              <a:pathLst>
                <a:path w="2188618" h="1498600">
                  <a:moveTo>
                    <a:pt x="0" y="1498600"/>
                  </a:moveTo>
                  <a:lnTo>
                    <a:pt x="0" y="0"/>
                  </a:lnTo>
                  <a:lnTo>
                    <a:pt x="2188618" y="225540"/>
                  </a:lnTo>
                  <a:lnTo>
                    <a:pt x="0" y="1498600"/>
                  </a:lnTo>
                  <a:close/>
                </a:path>
              </a:pathLst>
            </a:cu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直角三角形 3"/>
            <p:cNvSpPr/>
            <p:nvPr/>
          </p:nvSpPr>
          <p:spPr>
            <a:xfrm>
              <a:off x="0" y="736600"/>
              <a:ext cx="679450" cy="14986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直角三角形 3"/>
            <p:cNvSpPr/>
            <p:nvPr/>
          </p:nvSpPr>
          <p:spPr>
            <a:xfrm>
              <a:off x="0" y="0"/>
              <a:ext cx="1651000" cy="14732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Lst>
              <a:ahLst/>
              <a:cxnLst>
                <a:cxn ang="0">
                  <a:pos x="connsiteX0-1" y="connsiteY0-2"/>
                </a:cxn>
                <a:cxn ang="0">
                  <a:pos x="connsiteX1-3" y="connsiteY1-4"/>
                </a:cxn>
                <a:cxn ang="0">
                  <a:pos x="connsiteX2-5" y="connsiteY2-6"/>
                </a:cxn>
                <a:cxn ang="0">
                  <a:pos x="connsiteX3-7" y="connsiteY3-8"/>
                </a:cxn>
              </a:cxnLst>
              <a:rect l="l" t="t" r="r" b="b"/>
              <a:pathLst>
                <a:path w="1651000" h="2679700">
                  <a:moveTo>
                    <a:pt x="0" y="1498600"/>
                  </a:moveTo>
                  <a:lnTo>
                    <a:pt x="0" y="0"/>
                  </a:lnTo>
                  <a:lnTo>
                    <a:pt x="1651000" y="2679700"/>
                  </a:lnTo>
                  <a:lnTo>
                    <a:pt x="0" y="1498600"/>
                  </a:lnTo>
                  <a:close/>
                </a:path>
              </a:pathLst>
            </a:cu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直角三角形 3"/>
            <p:cNvSpPr/>
            <p:nvPr/>
          </p:nvSpPr>
          <p:spPr>
            <a:xfrm>
              <a:off x="0" y="0"/>
              <a:ext cx="2184400" cy="17907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直角三角形 3"/>
            <p:cNvSpPr/>
            <p:nvPr/>
          </p:nvSpPr>
          <p:spPr>
            <a:xfrm rot="5400000" flipV="1">
              <a:off x="370493" y="-381605"/>
              <a:ext cx="1597025" cy="2360236"/>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1299144"/>
                <a:gd name="connsiteY0-18" fmla="*/ 1498600 h 3725857"/>
                <a:gd name="connsiteX1-19" fmla="*/ 0 w 1299144"/>
                <a:gd name="connsiteY1-20" fmla="*/ 0 h 3725857"/>
                <a:gd name="connsiteX2-21" fmla="*/ 1299144 w 1299144"/>
                <a:gd name="connsiteY2-22" fmla="*/ 3725857 h 3725857"/>
                <a:gd name="connsiteX3-23" fmla="*/ 0 w 1299144"/>
                <a:gd name="connsiteY3-24" fmla="*/ 1498600 h 3725857"/>
              </a:gdLst>
              <a:ahLst/>
              <a:cxnLst>
                <a:cxn ang="0">
                  <a:pos x="connsiteX0-1" y="connsiteY0-2"/>
                </a:cxn>
                <a:cxn ang="0">
                  <a:pos x="connsiteX1-3" y="connsiteY1-4"/>
                </a:cxn>
                <a:cxn ang="0">
                  <a:pos x="connsiteX2-5" y="connsiteY2-6"/>
                </a:cxn>
                <a:cxn ang="0">
                  <a:pos x="connsiteX3-7" y="connsiteY3-8"/>
                </a:cxn>
              </a:cxnLst>
              <a:rect l="l" t="t" r="r" b="b"/>
              <a:pathLst>
                <a:path w="1299144" h="3725857">
                  <a:moveTo>
                    <a:pt x="0" y="1498600"/>
                  </a:moveTo>
                  <a:lnTo>
                    <a:pt x="0" y="0"/>
                  </a:lnTo>
                  <a:lnTo>
                    <a:pt x="1299144" y="3725857"/>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818962" y="990600"/>
              <a:ext cx="13970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342900" y="1382713"/>
              <a:ext cx="139700" cy="101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直角三角形 3"/>
            <p:cNvSpPr/>
            <p:nvPr/>
          </p:nvSpPr>
          <p:spPr>
            <a:xfrm>
              <a:off x="0" y="310357"/>
              <a:ext cx="969777" cy="127635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2" name="图片 1" descr="颁发证书"/>
          <p:cNvPicPr>
            <a:picLocks noChangeAspect="1"/>
          </p:cNvPicPr>
          <p:nvPr/>
        </p:nvPicPr>
        <p:blipFill>
          <a:blip r:embed="rId1"/>
          <a:stretch>
            <a:fillRect/>
          </a:stretch>
        </p:blipFill>
        <p:spPr>
          <a:xfrm>
            <a:off x="0" y="1701800"/>
            <a:ext cx="12192000" cy="4561840"/>
          </a:xfrm>
          <a:prstGeom prst="rect">
            <a:avLst/>
          </a:prstGeom>
        </p:spPr>
      </p:pic>
      <p:sp>
        <p:nvSpPr>
          <p:cNvPr id="13" name="文本框 12"/>
          <p:cNvSpPr txBox="1"/>
          <p:nvPr/>
        </p:nvSpPr>
        <p:spPr>
          <a:xfrm>
            <a:off x="1981200" y="625475"/>
            <a:ext cx="3274695" cy="521970"/>
          </a:xfrm>
          <a:prstGeom prst="rect">
            <a:avLst/>
          </a:prstGeom>
          <a:noFill/>
        </p:spPr>
        <p:txBody>
          <a:bodyPr wrap="square" rtlCol="0">
            <a:spAutoFit/>
          </a:bodyPr>
          <a:lstStyle/>
          <a:p>
            <a:pPr algn="l"/>
            <a:r>
              <a:rPr lang="zh-CN" altLang="en-US" sz="2800" b="1" dirty="0">
                <a:solidFill>
                  <a:schemeClr val="accent1"/>
                </a:solidFill>
                <a:cs typeface="+mn-ea"/>
                <a:sym typeface="+mn-lt"/>
              </a:rPr>
              <a:t>颁发证书</a:t>
            </a:r>
            <a:endParaRPr lang="zh-CN" altLang="en-US" sz="2800" b="1" dirty="0">
              <a:solidFill>
                <a:schemeClr val="accent1"/>
              </a:solidFill>
              <a:cs typeface="+mn-ea"/>
              <a:sym typeface="+mn-lt"/>
            </a:endParaRPr>
          </a:p>
        </p:txBody>
      </p:sp>
      <p:pic>
        <p:nvPicPr>
          <p:cNvPr id="14" name="图片 13" descr="(7W0_X(7CQKL)_$`U~A[ZKD"/>
          <p:cNvPicPr>
            <a:picLocks noChangeAspect="1"/>
          </p:cNvPicPr>
          <p:nvPr/>
        </p:nvPicPr>
        <p:blipFill>
          <a:blip r:embed="rId2"/>
          <a:stretch>
            <a:fillRect/>
          </a:stretch>
        </p:blipFill>
        <p:spPr>
          <a:xfrm>
            <a:off x="7031355" y="122555"/>
            <a:ext cx="2976245" cy="1527810"/>
          </a:xfrm>
          <a:prstGeom prst="rect">
            <a:avLst/>
          </a:prstGeom>
        </p:spPr>
      </p:pic>
      <p:pic>
        <p:nvPicPr>
          <p:cNvPr id="15" name="图片 14" descr="`LQE3N]XRLO7DXS2LM[C{@X"/>
          <p:cNvPicPr>
            <a:picLocks noChangeAspect="1"/>
          </p:cNvPicPr>
          <p:nvPr/>
        </p:nvPicPr>
        <p:blipFill>
          <a:blip r:embed="rId3"/>
          <a:stretch>
            <a:fillRect/>
          </a:stretch>
        </p:blipFill>
        <p:spPr>
          <a:xfrm>
            <a:off x="2973070" y="5460365"/>
            <a:ext cx="2123440" cy="13976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1113" y="1"/>
            <a:ext cx="1992314" cy="1701800"/>
            <a:chOff x="-11114" y="0"/>
            <a:chExt cx="2627313" cy="2852737"/>
          </a:xfrm>
        </p:grpSpPr>
        <p:sp>
          <p:nvSpPr>
            <p:cNvPr id="8" name="直角三角形 3"/>
            <p:cNvSpPr/>
            <p:nvPr/>
          </p:nvSpPr>
          <p:spPr>
            <a:xfrm>
              <a:off x="-11114" y="0"/>
              <a:ext cx="2627313" cy="2852737"/>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2188618"/>
                <a:gd name="connsiteY0-18" fmla="*/ 1498600 h 1498600"/>
                <a:gd name="connsiteX1-19" fmla="*/ 0 w 2188618"/>
                <a:gd name="connsiteY1-20" fmla="*/ 0 h 1498600"/>
                <a:gd name="connsiteX2-21" fmla="*/ 2188618 w 2188618"/>
                <a:gd name="connsiteY2-22" fmla="*/ 225540 h 1498600"/>
                <a:gd name="connsiteX3-23" fmla="*/ 0 w 2188618"/>
                <a:gd name="connsiteY3-24" fmla="*/ 1498600 h 1498600"/>
              </a:gdLst>
              <a:ahLst/>
              <a:cxnLst>
                <a:cxn ang="0">
                  <a:pos x="connsiteX0-1" y="connsiteY0-2"/>
                </a:cxn>
                <a:cxn ang="0">
                  <a:pos x="connsiteX1-3" y="connsiteY1-4"/>
                </a:cxn>
                <a:cxn ang="0">
                  <a:pos x="connsiteX2-5" y="connsiteY2-6"/>
                </a:cxn>
                <a:cxn ang="0">
                  <a:pos x="connsiteX3-7" y="connsiteY3-8"/>
                </a:cxn>
              </a:cxnLst>
              <a:rect l="l" t="t" r="r" b="b"/>
              <a:pathLst>
                <a:path w="2188618" h="1498600">
                  <a:moveTo>
                    <a:pt x="0" y="1498600"/>
                  </a:moveTo>
                  <a:lnTo>
                    <a:pt x="0" y="0"/>
                  </a:lnTo>
                  <a:lnTo>
                    <a:pt x="2188618" y="225540"/>
                  </a:lnTo>
                  <a:lnTo>
                    <a:pt x="0" y="1498600"/>
                  </a:lnTo>
                  <a:close/>
                </a:path>
              </a:pathLst>
            </a:cu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直角三角形 3"/>
            <p:cNvSpPr/>
            <p:nvPr/>
          </p:nvSpPr>
          <p:spPr>
            <a:xfrm>
              <a:off x="0" y="736600"/>
              <a:ext cx="679450" cy="14986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直角三角形 3"/>
            <p:cNvSpPr/>
            <p:nvPr/>
          </p:nvSpPr>
          <p:spPr>
            <a:xfrm>
              <a:off x="0" y="0"/>
              <a:ext cx="1651000" cy="14732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Lst>
              <a:ahLst/>
              <a:cxnLst>
                <a:cxn ang="0">
                  <a:pos x="connsiteX0-1" y="connsiteY0-2"/>
                </a:cxn>
                <a:cxn ang="0">
                  <a:pos x="connsiteX1-3" y="connsiteY1-4"/>
                </a:cxn>
                <a:cxn ang="0">
                  <a:pos x="connsiteX2-5" y="connsiteY2-6"/>
                </a:cxn>
                <a:cxn ang="0">
                  <a:pos x="connsiteX3-7" y="connsiteY3-8"/>
                </a:cxn>
              </a:cxnLst>
              <a:rect l="l" t="t" r="r" b="b"/>
              <a:pathLst>
                <a:path w="1651000" h="2679700">
                  <a:moveTo>
                    <a:pt x="0" y="1498600"/>
                  </a:moveTo>
                  <a:lnTo>
                    <a:pt x="0" y="0"/>
                  </a:lnTo>
                  <a:lnTo>
                    <a:pt x="1651000" y="2679700"/>
                  </a:lnTo>
                  <a:lnTo>
                    <a:pt x="0" y="1498600"/>
                  </a:lnTo>
                  <a:close/>
                </a:path>
              </a:pathLst>
            </a:cu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直角三角形 3"/>
            <p:cNvSpPr/>
            <p:nvPr/>
          </p:nvSpPr>
          <p:spPr>
            <a:xfrm>
              <a:off x="0" y="0"/>
              <a:ext cx="2184400" cy="17907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直角三角形 3"/>
            <p:cNvSpPr/>
            <p:nvPr/>
          </p:nvSpPr>
          <p:spPr>
            <a:xfrm rot="5400000" flipV="1">
              <a:off x="370493" y="-381605"/>
              <a:ext cx="1597025" cy="2360236"/>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1299144"/>
                <a:gd name="connsiteY0-18" fmla="*/ 1498600 h 3725857"/>
                <a:gd name="connsiteX1-19" fmla="*/ 0 w 1299144"/>
                <a:gd name="connsiteY1-20" fmla="*/ 0 h 3725857"/>
                <a:gd name="connsiteX2-21" fmla="*/ 1299144 w 1299144"/>
                <a:gd name="connsiteY2-22" fmla="*/ 3725857 h 3725857"/>
                <a:gd name="connsiteX3-23" fmla="*/ 0 w 1299144"/>
                <a:gd name="connsiteY3-24" fmla="*/ 1498600 h 3725857"/>
              </a:gdLst>
              <a:ahLst/>
              <a:cxnLst>
                <a:cxn ang="0">
                  <a:pos x="connsiteX0-1" y="connsiteY0-2"/>
                </a:cxn>
                <a:cxn ang="0">
                  <a:pos x="connsiteX1-3" y="connsiteY1-4"/>
                </a:cxn>
                <a:cxn ang="0">
                  <a:pos x="connsiteX2-5" y="connsiteY2-6"/>
                </a:cxn>
                <a:cxn ang="0">
                  <a:pos x="connsiteX3-7" y="connsiteY3-8"/>
                </a:cxn>
              </a:cxnLst>
              <a:rect l="l" t="t" r="r" b="b"/>
              <a:pathLst>
                <a:path w="1299144" h="3725857">
                  <a:moveTo>
                    <a:pt x="0" y="1498600"/>
                  </a:moveTo>
                  <a:lnTo>
                    <a:pt x="0" y="0"/>
                  </a:lnTo>
                  <a:lnTo>
                    <a:pt x="1299144" y="3725857"/>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818962" y="990600"/>
              <a:ext cx="13970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342900" y="1382713"/>
              <a:ext cx="139700" cy="101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直角三角形 3"/>
            <p:cNvSpPr/>
            <p:nvPr/>
          </p:nvSpPr>
          <p:spPr>
            <a:xfrm>
              <a:off x="0" y="310357"/>
              <a:ext cx="969777" cy="127635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2" name="图片 1" descr="申请成为企业"/>
          <p:cNvPicPr>
            <a:picLocks noChangeAspect="1"/>
          </p:cNvPicPr>
          <p:nvPr/>
        </p:nvPicPr>
        <p:blipFill>
          <a:blip r:embed="rId1"/>
          <a:stretch>
            <a:fillRect/>
          </a:stretch>
        </p:blipFill>
        <p:spPr>
          <a:xfrm>
            <a:off x="-11430" y="1837055"/>
            <a:ext cx="12192000" cy="4371340"/>
          </a:xfrm>
          <a:prstGeom prst="rect">
            <a:avLst/>
          </a:prstGeom>
        </p:spPr>
      </p:pic>
      <p:sp>
        <p:nvSpPr>
          <p:cNvPr id="13" name="文本框 12"/>
          <p:cNvSpPr txBox="1"/>
          <p:nvPr/>
        </p:nvSpPr>
        <p:spPr>
          <a:xfrm>
            <a:off x="2059940" y="589915"/>
            <a:ext cx="3274695" cy="521970"/>
          </a:xfrm>
          <a:prstGeom prst="rect">
            <a:avLst/>
          </a:prstGeom>
          <a:noFill/>
        </p:spPr>
        <p:txBody>
          <a:bodyPr wrap="square" rtlCol="0">
            <a:spAutoFit/>
          </a:bodyPr>
          <a:lstStyle/>
          <a:p>
            <a:pPr algn="l"/>
            <a:r>
              <a:rPr lang="zh-CN" altLang="en-US" sz="2800" b="1" dirty="0">
                <a:solidFill>
                  <a:schemeClr val="accent1"/>
                </a:solidFill>
                <a:cs typeface="+mn-ea"/>
                <a:sym typeface="+mn-lt"/>
              </a:rPr>
              <a:t>申请成为机构</a:t>
            </a:r>
            <a:endParaRPr lang="zh-CN" altLang="en-US" sz="2800" dirty="0">
              <a:solidFill>
                <a:schemeClr val="tx2"/>
              </a:solidFill>
              <a:cs typeface="+mn-ea"/>
              <a:sym typeface="+mn-lt"/>
            </a:endParaRPr>
          </a:p>
        </p:txBody>
      </p:sp>
      <p:pic>
        <p:nvPicPr>
          <p:cNvPr id="15" name="图片 14" descr="`LQE3N]XRLO7DXS2LM[C{@X"/>
          <p:cNvPicPr>
            <a:picLocks noChangeAspect="1"/>
          </p:cNvPicPr>
          <p:nvPr/>
        </p:nvPicPr>
        <p:blipFill>
          <a:blip r:embed="rId2"/>
          <a:stretch>
            <a:fillRect/>
          </a:stretch>
        </p:blipFill>
        <p:spPr>
          <a:xfrm>
            <a:off x="8229600" y="439420"/>
            <a:ext cx="2123440" cy="13976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1113" y="1"/>
            <a:ext cx="1992314" cy="1701800"/>
            <a:chOff x="-11114" y="0"/>
            <a:chExt cx="2627313" cy="2852737"/>
          </a:xfrm>
        </p:grpSpPr>
        <p:sp>
          <p:nvSpPr>
            <p:cNvPr id="8" name="直角三角形 3"/>
            <p:cNvSpPr/>
            <p:nvPr/>
          </p:nvSpPr>
          <p:spPr>
            <a:xfrm>
              <a:off x="-11114" y="0"/>
              <a:ext cx="2627313" cy="2852737"/>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2188618"/>
                <a:gd name="connsiteY0-18" fmla="*/ 1498600 h 1498600"/>
                <a:gd name="connsiteX1-19" fmla="*/ 0 w 2188618"/>
                <a:gd name="connsiteY1-20" fmla="*/ 0 h 1498600"/>
                <a:gd name="connsiteX2-21" fmla="*/ 2188618 w 2188618"/>
                <a:gd name="connsiteY2-22" fmla="*/ 225540 h 1498600"/>
                <a:gd name="connsiteX3-23" fmla="*/ 0 w 2188618"/>
                <a:gd name="connsiteY3-24" fmla="*/ 1498600 h 1498600"/>
              </a:gdLst>
              <a:ahLst/>
              <a:cxnLst>
                <a:cxn ang="0">
                  <a:pos x="connsiteX0-1" y="connsiteY0-2"/>
                </a:cxn>
                <a:cxn ang="0">
                  <a:pos x="connsiteX1-3" y="connsiteY1-4"/>
                </a:cxn>
                <a:cxn ang="0">
                  <a:pos x="connsiteX2-5" y="connsiteY2-6"/>
                </a:cxn>
                <a:cxn ang="0">
                  <a:pos x="connsiteX3-7" y="connsiteY3-8"/>
                </a:cxn>
              </a:cxnLst>
              <a:rect l="l" t="t" r="r" b="b"/>
              <a:pathLst>
                <a:path w="2188618" h="1498600">
                  <a:moveTo>
                    <a:pt x="0" y="1498600"/>
                  </a:moveTo>
                  <a:lnTo>
                    <a:pt x="0" y="0"/>
                  </a:lnTo>
                  <a:lnTo>
                    <a:pt x="2188618" y="225540"/>
                  </a:lnTo>
                  <a:lnTo>
                    <a:pt x="0" y="1498600"/>
                  </a:lnTo>
                  <a:close/>
                </a:path>
              </a:pathLst>
            </a:cu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直角三角形 3"/>
            <p:cNvSpPr/>
            <p:nvPr/>
          </p:nvSpPr>
          <p:spPr>
            <a:xfrm>
              <a:off x="0" y="736600"/>
              <a:ext cx="679450" cy="14986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直角三角形 3"/>
            <p:cNvSpPr/>
            <p:nvPr/>
          </p:nvSpPr>
          <p:spPr>
            <a:xfrm>
              <a:off x="0" y="0"/>
              <a:ext cx="1651000" cy="14732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Lst>
              <a:ahLst/>
              <a:cxnLst>
                <a:cxn ang="0">
                  <a:pos x="connsiteX0-1" y="connsiteY0-2"/>
                </a:cxn>
                <a:cxn ang="0">
                  <a:pos x="connsiteX1-3" y="connsiteY1-4"/>
                </a:cxn>
                <a:cxn ang="0">
                  <a:pos x="connsiteX2-5" y="connsiteY2-6"/>
                </a:cxn>
                <a:cxn ang="0">
                  <a:pos x="connsiteX3-7" y="connsiteY3-8"/>
                </a:cxn>
              </a:cxnLst>
              <a:rect l="l" t="t" r="r" b="b"/>
              <a:pathLst>
                <a:path w="1651000" h="2679700">
                  <a:moveTo>
                    <a:pt x="0" y="1498600"/>
                  </a:moveTo>
                  <a:lnTo>
                    <a:pt x="0" y="0"/>
                  </a:lnTo>
                  <a:lnTo>
                    <a:pt x="1651000" y="2679700"/>
                  </a:lnTo>
                  <a:lnTo>
                    <a:pt x="0" y="1498600"/>
                  </a:lnTo>
                  <a:close/>
                </a:path>
              </a:pathLst>
            </a:cu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直角三角形 3"/>
            <p:cNvSpPr/>
            <p:nvPr/>
          </p:nvSpPr>
          <p:spPr>
            <a:xfrm>
              <a:off x="0" y="0"/>
              <a:ext cx="2184400" cy="17907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直角三角形 3"/>
            <p:cNvSpPr/>
            <p:nvPr/>
          </p:nvSpPr>
          <p:spPr>
            <a:xfrm rot="5400000" flipV="1">
              <a:off x="370493" y="-381605"/>
              <a:ext cx="1597025" cy="2360236"/>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1299144"/>
                <a:gd name="connsiteY0-18" fmla="*/ 1498600 h 3725857"/>
                <a:gd name="connsiteX1-19" fmla="*/ 0 w 1299144"/>
                <a:gd name="connsiteY1-20" fmla="*/ 0 h 3725857"/>
                <a:gd name="connsiteX2-21" fmla="*/ 1299144 w 1299144"/>
                <a:gd name="connsiteY2-22" fmla="*/ 3725857 h 3725857"/>
                <a:gd name="connsiteX3-23" fmla="*/ 0 w 1299144"/>
                <a:gd name="connsiteY3-24" fmla="*/ 1498600 h 3725857"/>
              </a:gdLst>
              <a:ahLst/>
              <a:cxnLst>
                <a:cxn ang="0">
                  <a:pos x="connsiteX0-1" y="connsiteY0-2"/>
                </a:cxn>
                <a:cxn ang="0">
                  <a:pos x="connsiteX1-3" y="connsiteY1-4"/>
                </a:cxn>
                <a:cxn ang="0">
                  <a:pos x="connsiteX2-5" y="connsiteY2-6"/>
                </a:cxn>
                <a:cxn ang="0">
                  <a:pos x="connsiteX3-7" y="connsiteY3-8"/>
                </a:cxn>
              </a:cxnLst>
              <a:rect l="l" t="t" r="r" b="b"/>
              <a:pathLst>
                <a:path w="1299144" h="3725857">
                  <a:moveTo>
                    <a:pt x="0" y="1498600"/>
                  </a:moveTo>
                  <a:lnTo>
                    <a:pt x="0" y="0"/>
                  </a:lnTo>
                  <a:lnTo>
                    <a:pt x="1299144" y="3725857"/>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818962" y="990600"/>
              <a:ext cx="13970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342900" y="1382713"/>
              <a:ext cx="139700" cy="101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直角三角形 3"/>
            <p:cNvSpPr/>
            <p:nvPr/>
          </p:nvSpPr>
          <p:spPr>
            <a:xfrm>
              <a:off x="0" y="310357"/>
              <a:ext cx="969777" cy="127635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2" name="图片 1" descr="申请成为验证机构"/>
          <p:cNvPicPr>
            <a:picLocks noChangeAspect="1"/>
          </p:cNvPicPr>
          <p:nvPr/>
        </p:nvPicPr>
        <p:blipFill>
          <a:blip r:embed="rId1"/>
          <a:stretch>
            <a:fillRect/>
          </a:stretch>
        </p:blipFill>
        <p:spPr>
          <a:xfrm>
            <a:off x="-11430" y="1814830"/>
            <a:ext cx="12165965" cy="4406900"/>
          </a:xfrm>
          <a:prstGeom prst="rect">
            <a:avLst/>
          </a:prstGeom>
        </p:spPr>
      </p:pic>
      <p:sp>
        <p:nvSpPr>
          <p:cNvPr id="13" name="文本框 12"/>
          <p:cNvSpPr txBox="1"/>
          <p:nvPr/>
        </p:nvSpPr>
        <p:spPr>
          <a:xfrm>
            <a:off x="1981200" y="811530"/>
            <a:ext cx="3274695" cy="521970"/>
          </a:xfrm>
          <a:prstGeom prst="rect">
            <a:avLst/>
          </a:prstGeom>
          <a:noFill/>
        </p:spPr>
        <p:txBody>
          <a:bodyPr wrap="square" rtlCol="0">
            <a:spAutoFit/>
          </a:bodyPr>
          <a:lstStyle/>
          <a:p>
            <a:pPr algn="l">
              <a:buClrTx/>
              <a:buSzTx/>
              <a:buFontTx/>
            </a:pPr>
            <a:r>
              <a:rPr lang="zh-CN" altLang="en-US" sz="2800" b="1" dirty="0">
                <a:solidFill>
                  <a:schemeClr val="accent1"/>
                </a:solidFill>
                <a:cs typeface="+mn-ea"/>
                <a:sym typeface="+mn-lt"/>
              </a:rPr>
              <a:t>申请成为企业</a:t>
            </a:r>
            <a:endParaRPr lang="zh-CN" altLang="en-US" sz="2800" b="1" dirty="0">
              <a:solidFill>
                <a:schemeClr val="accent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1113" y="1"/>
            <a:ext cx="1992314" cy="1701800"/>
            <a:chOff x="-11114" y="0"/>
            <a:chExt cx="2627313" cy="2852737"/>
          </a:xfrm>
        </p:grpSpPr>
        <p:sp>
          <p:nvSpPr>
            <p:cNvPr id="8" name="直角三角形 3"/>
            <p:cNvSpPr/>
            <p:nvPr/>
          </p:nvSpPr>
          <p:spPr>
            <a:xfrm>
              <a:off x="-11114" y="0"/>
              <a:ext cx="2627313" cy="2852737"/>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2188618"/>
                <a:gd name="connsiteY0-18" fmla="*/ 1498600 h 1498600"/>
                <a:gd name="connsiteX1-19" fmla="*/ 0 w 2188618"/>
                <a:gd name="connsiteY1-20" fmla="*/ 0 h 1498600"/>
                <a:gd name="connsiteX2-21" fmla="*/ 2188618 w 2188618"/>
                <a:gd name="connsiteY2-22" fmla="*/ 225540 h 1498600"/>
                <a:gd name="connsiteX3-23" fmla="*/ 0 w 2188618"/>
                <a:gd name="connsiteY3-24" fmla="*/ 1498600 h 1498600"/>
              </a:gdLst>
              <a:ahLst/>
              <a:cxnLst>
                <a:cxn ang="0">
                  <a:pos x="connsiteX0-1" y="connsiteY0-2"/>
                </a:cxn>
                <a:cxn ang="0">
                  <a:pos x="connsiteX1-3" y="connsiteY1-4"/>
                </a:cxn>
                <a:cxn ang="0">
                  <a:pos x="connsiteX2-5" y="connsiteY2-6"/>
                </a:cxn>
                <a:cxn ang="0">
                  <a:pos x="connsiteX3-7" y="connsiteY3-8"/>
                </a:cxn>
              </a:cxnLst>
              <a:rect l="l" t="t" r="r" b="b"/>
              <a:pathLst>
                <a:path w="2188618" h="1498600">
                  <a:moveTo>
                    <a:pt x="0" y="1498600"/>
                  </a:moveTo>
                  <a:lnTo>
                    <a:pt x="0" y="0"/>
                  </a:lnTo>
                  <a:lnTo>
                    <a:pt x="2188618" y="225540"/>
                  </a:lnTo>
                  <a:lnTo>
                    <a:pt x="0" y="1498600"/>
                  </a:lnTo>
                  <a:close/>
                </a:path>
              </a:pathLst>
            </a:cu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直角三角形 3"/>
            <p:cNvSpPr/>
            <p:nvPr/>
          </p:nvSpPr>
          <p:spPr>
            <a:xfrm>
              <a:off x="0" y="736600"/>
              <a:ext cx="679450" cy="14986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直角三角形 3"/>
            <p:cNvSpPr/>
            <p:nvPr/>
          </p:nvSpPr>
          <p:spPr>
            <a:xfrm>
              <a:off x="0" y="0"/>
              <a:ext cx="1651000" cy="14732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Lst>
              <a:ahLst/>
              <a:cxnLst>
                <a:cxn ang="0">
                  <a:pos x="connsiteX0-1" y="connsiteY0-2"/>
                </a:cxn>
                <a:cxn ang="0">
                  <a:pos x="connsiteX1-3" y="connsiteY1-4"/>
                </a:cxn>
                <a:cxn ang="0">
                  <a:pos x="connsiteX2-5" y="connsiteY2-6"/>
                </a:cxn>
                <a:cxn ang="0">
                  <a:pos x="connsiteX3-7" y="connsiteY3-8"/>
                </a:cxn>
              </a:cxnLst>
              <a:rect l="l" t="t" r="r" b="b"/>
              <a:pathLst>
                <a:path w="1651000" h="2679700">
                  <a:moveTo>
                    <a:pt x="0" y="1498600"/>
                  </a:moveTo>
                  <a:lnTo>
                    <a:pt x="0" y="0"/>
                  </a:lnTo>
                  <a:lnTo>
                    <a:pt x="1651000" y="2679700"/>
                  </a:lnTo>
                  <a:lnTo>
                    <a:pt x="0" y="1498600"/>
                  </a:lnTo>
                  <a:close/>
                </a:path>
              </a:pathLst>
            </a:cu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直角三角形 3"/>
            <p:cNvSpPr/>
            <p:nvPr/>
          </p:nvSpPr>
          <p:spPr>
            <a:xfrm>
              <a:off x="0" y="0"/>
              <a:ext cx="2184400" cy="17907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直角三角形 3"/>
            <p:cNvSpPr/>
            <p:nvPr/>
          </p:nvSpPr>
          <p:spPr>
            <a:xfrm rot="5400000" flipV="1">
              <a:off x="370493" y="-381605"/>
              <a:ext cx="1597025" cy="2360236"/>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1299144"/>
                <a:gd name="connsiteY0-18" fmla="*/ 1498600 h 3725857"/>
                <a:gd name="connsiteX1-19" fmla="*/ 0 w 1299144"/>
                <a:gd name="connsiteY1-20" fmla="*/ 0 h 3725857"/>
                <a:gd name="connsiteX2-21" fmla="*/ 1299144 w 1299144"/>
                <a:gd name="connsiteY2-22" fmla="*/ 3725857 h 3725857"/>
                <a:gd name="connsiteX3-23" fmla="*/ 0 w 1299144"/>
                <a:gd name="connsiteY3-24" fmla="*/ 1498600 h 3725857"/>
              </a:gdLst>
              <a:ahLst/>
              <a:cxnLst>
                <a:cxn ang="0">
                  <a:pos x="connsiteX0-1" y="connsiteY0-2"/>
                </a:cxn>
                <a:cxn ang="0">
                  <a:pos x="connsiteX1-3" y="connsiteY1-4"/>
                </a:cxn>
                <a:cxn ang="0">
                  <a:pos x="connsiteX2-5" y="connsiteY2-6"/>
                </a:cxn>
                <a:cxn ang="0">
                  <a:pos x="connsiteX3-7" y="connsiteY3-8"/>
                </a:cxn>
              </a:cxnLst>
              <a:rect l="l" t="t" r="r" b="b"/>
              <a:pathLst>
                <a:path w="1299144" h="3725857">
                  <a:moveTo>
                    <a:pt x="0" y="1498600"/>
                  </a:moveTo>
                  <a:lnTo>
                    <a:pt x="0" y="0"/>
                  </a:lnTo>
                  <a:lnTo>
                    <a:pt x="1299144" y="3725857"/>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818962" y="990600"/>
              <a:ext cx="13970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342900" y="1382713"/>
              <a:ext cx="139700" cy="101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直角三角形 3"/>
            <p:cNvSpPr/>
            <p:nvPr/>
          </p:nvSpPr>
          <p:spPr>
            <a:xfrm>
              <a:off x="0" y="310357"/>
              <a:ext cx="969777" cy="127635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t="5391"/>
          <a:stretch>
            <a:fillRect/>
          </a:stretch>
        </p:blipFill>
        <p:spPr>
          <a:xfrm>
            <a:off x="-11114" y="1232573"/>
            <a:ext cx="12192000" cy="5974737"/>
          </a:xfrm>
          <a:prstGeom prst="rect">
            <a:avLst/>
          </a:prstGeom>
        </p:spPr>
      </p:pic>
      <p:sp>
        <p:nvSpPr>
          <p:cNvPr id="2" name="文本框 1"/>
          <p:cNvSpPr txBox="1"/>
          <p:nvPr/>
        </p:nvSpPr>
        <p:spPr>
          <a:xfrm>
            <a:off x="1778675" y="596410"/>
            <a:ext cx="3027680" cy="521970"/>
          </a:xfrm>
          <a:prstGeom prst="rect">
            <a:avLst/>
          </a:prstGeom>
          <a:noFill/>
        </p:spPr>
        <p:txBody>
          <a:bodyPr wrap="none" rtlCol="0">
            <a:spAutoFit/>
          </a:bodyPr>
          <a:lstStyle/>
          <a:p>
            <a:pPr algn="l">
              <a:buClrTx/>
              <a:buSzTx/>
              <a:buFontTx/>
            </a:pPr>
            <a:r>
              <a:rPr lang="zh-CN" altLang="en-US" sz="2800" b="1" dirty="0">
                <a:solidFill>
                  <a:schemeClr val="accent1"/>
                </a:solidFill>
                <a:cs typeface="+mn-ea"/>
              </a:rPr>
              <a:t>生成证书验证信息</a:t>
            </a:r>
            <a:endParaRPr lang="zh-CN" altLang="en-US" sz="2800" b="1" dirty="0">
              <a:solidFill>
                <a:schemeClr val="accent1"/>
              </a:solidFill>
              <a:cs typeface="+mn-ea"/>
            </a:endParaRPr>
          </a:p>
        </p:txBody>
      </p:sp>
      <p:pic>
        <p:nvPicPr>
          <p:cNvPr id="13" name="图片 12"/>
          <p:cNvPicPr>
            <a:picLocks noChangeAspect="1"/>
          </p:cNvPicPr>
          <p:nvPr/>
        </p:nvPicPr>
        <p:blipFill>
          <a:blip r:embed="rId2"/>
          <a:stretch>
            <a:fillRect/>
          </a:stretch>
        </p:blipFill>
        <p:spPr>
          <a:xfrm>
            <a:off x="8108839" y="3885942"/>
            <a:ext cx="3642676" cy="297205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图片 100"/>
          <p:cNvPicPr/>
          <p:nvPr/>
        </p:nvPicPr>
        <p:blipFill>
          <a:blip r:embed="rId1"/>
          <a:stretch>
            <a:fillRect/>
          </a:stretch>
        </p:blipFill>
        <p:spPr>
          <a:xfrm>
            <a:off x="257175" y="1333500"/>
            <a:ext cx="11774170" cy="5524500"/>
          </a:xfrm>
          <a:prstGeom prst="rect">
            <a:avLst/>
          </a:prstGeom>
          <a:noFill/>
          <a:ln w="9525">
            <a:noFill/>
          </a:ln>
        </p:spPr>
      </p:pic>
      <p:grpSp>
        <p:nvGrpSpPr>
          <p:cNvPr id="12" name="组合 11"/>
          <p:cNvGrpSpPr/>
          <p:nvPr/>
        </p:nvGrpSpPr>
        <p:grpSpPr>
          <a:xfrm>
            <a:off x="-11113" y="1"/>
            <a:ext cx="1992314" cy="1701800"/>
            <a:chOff x="-11114" y="0"/>
            <a:chExt cx="2627313" cy="2852737"/>
          </a:xfrm>
        </p:grpSpPr>
        <p:sp>
          <p:nvSpPr>
            <p:cNvPr id="8" name="直角三角形 3"/>
            <p:cNvSpPr/>
            <p:nvPr/>
          </p:nvSpPr>
          <p:spPr>
            <a:xfrm>
              <a:off x="-11114" y="0"/>
              <a:ext cx="2627313" cy="2852737"/>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2188618"/>
                <a:gd name="connsiteY0-18" fmla="*/ 1498600 h 1498600"/>
                <a:gd name="connsiteX1-19" fmla="*/ 0 w 2188618"/>
                <a:gd name="connsiteY1-20" fmla="*/ 0 h 1498600"/>
                <a:gd name="connsiteX2-21" fmla="*/ 2188618 w 2188618"/>
                <a:gd name="connsiteY2-22" fmla="*/ 225540 h 1498600"/>
                <a:gd name="connsiteX3-23" fmla="*/ 0 w 2188618"/>
                <a:gd name="connsiteY3-24" fmla="*/ 1498600 h 1498600"/>
              </a:gdLst>
              <a:ahLst/>
              <a:cxnLst>
                <a:cxn ang="0">
                  <a:pos x="connsiteX0-1" y="connsiteY0-2"/>
                </a:cxn>
                <a:cxn ang="0">
                  <a:pos x="connsiteX1-3" y="connsiteY1-4"/>
                </a:cxn>
                <a:cxn ang="0">
                  <a:pos x="connsiteX2-5" y="connsiteY2-6"/>
                </a:cxn>
                <a:cxn ang="0">
                  <a:pos x="connsiteX3-7" y="connsiteY3-8"/>
                </a:cxn>
              </a:cxnLst>
              <a:rect l="l" t="t" r="r" b="b"/>
              <a:pathLst>
                <a:path w="2188618" h="1498600">
                  <a:moveTo>
                    <a:pt x="0" y="1498600"/>
                  </a:moveTo>
                  <a:lnTo>
                    <a:pt x="0" y="0"/>
                  </a:lnTo>
                  <a:lnTo>
                    <a:pt x="2188618" y="225540"/>
                  </a:lnTo>
                  <a:lnTo>
                    <a:pt x="0" y="1498600"/>
                  </a:lnTo>
                  <a:close/>
                </a:path>
              </a:pathLst>
            </a:cu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直角三角形 3"/>
            <p:cNvSpPr/>
            <p:nvPr/>
          </p:nvSpPr>
          <p:spPr>
            <a:xfrm>
              <a:off x="0" y="736600"/>
              <a:ext cx="679450" cy="14986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直角三角形 3"/>
            <p:cNvSpPr/>
            <p:nvPr/>
          </p:nvSpPr>
          <p:spPr>
            <a:xfrm>
              <a:off x="0" y="0"/>
              <a:ext cx="1651000" cy="14732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Lst>
              <a:ahLst/>
              <a:cxnLst>
                <a:cxn ang="0">
                  <a:pos x="connsiteX0-1" y="connsiteY0-2"/>
                </a:cxn>
                <a:cxn ang="0">
                  <a:pos x="connsiteX1-3" y="connsiteY1-4"/>
                </a:cxn>
                <a:cxn ang="0">
                  <a:pos x="connsiteX2-5" y="connsiteY2-6"/>
                </a:cxn>
                <a:cxn ang="0">
                  <a:pos x="connsiteX3-7" y="connsiteY3-8"/>
                </a:cxn>
              </a:cxnLst>
              <a:rect l="l" t="t" r="r" b="b"/>
              <a:pathLst>
                <a:path w="1651000" h="2679700">
                  <a:moveTo>
                    <a:pt x="0" y="1498600"/>
                  </a:moveTo>
                  <a:lnTo>
                    <a:pt x="0" y="0"/>
                  </a:lnTo>
                  <a:lnTo>
                    <a:pt x="1651000" y="2679700"/>
                  </a:lnTo>
                  <a:lnTo>
                    <a:pt x="0" y="1498600"/>
                  </a:lnTo>
                  <a:close/>
                </a:path>
              </a:pathLst>
            </a:cu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直角三角形 3"/>
            <p:cNvSpPr/>
            <p:nvPr/>
          </p:nvSpPr>
          <p:spPr>
            <a:xfrm>
              <a:off x="0" y="0"/>
              <a:ext cx="2184400" cy="17907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直角三角形 3"/>
            <p:cNvSpPr/>
            <p:nvPr/>
          </p:nvSpPr>
          <p:spPr>
            <a:xfrm rot="5400000" flipV="1">
              <a:off x="370493" y="-381605"/>
              <a:ext cx="1597025" cy="2360236"/>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1299144"/>
                <a:gd name="connsiteY0-18" fmla="*/ 1498600 h 3725857"/>
                <a:gd name="connsiteX1-19" fmla="*/ 0 w 1299144"/>
                <a:gd name="connsiteY1-20" fmla="*/ 0 h 3725857"/>
                <a:gd name="connsiteX2-21" fmla="*/ 1299144 w 1299144"/>
                <a:gd name="connsiteY2-22" fmla="*/ 3725857 h 3725857"/>
                <a:gd name="connsiteX3-23" fmla="*/ 0 w 1299144"/>
                <a:gd name="connsiteY3-24" fmla="*/ 1498600 h 3725857"/>
              </a:gdLst>
              <a:ahLst/>
              <a:cxnLst>
                <a:cxn ang="0">
                  <a:pos x="connsiteX0-1" y="connsiteY0-2"/>
                </a:cxn>
                <a:cxn ang="0">
                  <a:pos x="connsiteX1-3" y="connsiteY1-4"/>
                </a:cxn>
                <a:cxn ang="0">
                  <a:pos x="connsiteX2-5" y="connsiteY2-6"/>
                </a:cxn>
                <a:cxn ang="0">
                  <a:pos x="connsiteX3-7" y="connsiteY3-8"/>
                </a:cxn>
              </a:cxnLst>
              <a:rect l="l" t="t" r="r" b="b"/>
              <a:pathLst>
                <a:path w="1299144" h="3725857">
                  <a:moveTo>
                    <a:pt x="0" y="1498600"/>
                  </a:moveTo>
                  <a:lnTo>
                    <a:pt x="0" y="0"/>
                  </a:lnTo>
                  <a:lnTo>
                    <a:pt x="1299144" y="3725857"/>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818962" y="990600"/>
              <a:ext cx="13970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342900" y="1382713"/>
              <a:ext cx="139700" cy="101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直角三角形 3"/>
            <p:cNvSpPr/>
            <p:nvPr/>
          </p:nvSpPr>
          <p:spPr>
            <a:xfrm>
              <a:off x="0" y="310357"/>
              <a:ext cx="969777" cy="127635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文本框 12"/>
          <p:cNvSpPr txBox="1"/>
          <p:nvPr/>
        </p:nvSpPr>
        <p:spPr>
          <a:xfrm>
            <a:off x="2119630" y="546100"/>
            <a:ext cx="3274695" cy="521970"/>
          </a:xfrm>
          <a:prstGeom prst="rect">
            <a:avLst/>
          </a:prstGeom>
          <a:noFill/>
        </p:spPr>
        <p:txBody>
          <a:bodyPr wrap="square" rtlCol="0">
            <a:spAutoFit/>
          </a:bodyPr>
          <a:lstStyle/>
          <a:p>
            <a:pPr>
              <a:buClrTx/>
              <a:buSzTx/>
              <a:buFontTx/>
            </a:pPr>
            <a:r>
              <a:rPr lang="zh-CN" altLang="en-US" sz="2800" b="1" dirty="0">
                <a:solidFill>
                  <a:schemeClr val="accent1"/>
                </a:solidFill>
                <a:cs typeface="+mn-ea"/>
                <a:sym typeface="+mn-lt"/>
              </a:rPr>
              <a:t>证书验证</a:t>
            </a:r>
            <a:endParaRPr lang="zh-CN" altLang="en-US" sz="2800" b="1" dirty="0">
              <a:solidFill>
                <a:schemeClr val="accent1"/>
              </a:solidFill>
              <a:cs typeface="+mn-ea"/>
              <a:sym typeface="+mn-lt"/>
            </a:endParaRPr>
          </a:p>
        </p:txBody>
      </p:sp>
      <p:pic>
        <p:nvPicPr>
          <p:cNvPr id="2" name="图片 1"/>
          <p:cNvPicPr>
            <a:picLocks noChangeAspect="1"/>
          </p:cNvPicPr>
          <p:nvPr/>
        </p:nvPicPr>
        <p:blipFill>
          <a:blip r:embed="rId2"/>
          <a:stretch>
            <a:fillRect/>
          </a:stretch>
        </p:blipFill>
        <p:spPr>
          <a:xfrm>
            <a:off x="7378036" y="2721055"/>
            <a:ext cx="4259949" cy="371888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53" presetClass="entr" presetSubtype="16" fill="hold" grpId="0" nodeType="afterEffect">
                                  <p:stCondLst>
                                    <p:cond delay="200"/>
                                  </p:stCondLst>
                                  <p:childTnLst>
                                    <p:set>
                                      <p:cBhvr>
                                        <p:cTn id="10" dur="1" fill="hold">
                                          <p:stCondLst>
                                            <p:cond delay="0"/>
                                          </p:stCondLst>
                                        </p:cTn>
                                        <p:tgtEl>
                                          <p:spTgt spid="13"/>
                                        </p:tgtEl>
                                        <p:attrNameLst>
                                          <p:attrName>style.visibility</p:attrName>
                                        </p:attrNameLst>
                                      </p:cBhvr>
                                      <p:to>
                                        <p:strVal val="visible"/>
                                      </p:to>
                                    </p:set>
                                    <p:anim calcmode="lin" valueType="num">
                                      <p:cBhvr>
                                        <p:cTn id="11" dur="300" fill="hold"/>
                                        <p:tgtEl>
                                          <p:spTgt spid="13"/>
                                        </p:tgtEl>
                                        <p:attrNameLst>
                                          <p:attrName>ppt_w</p:attrName>
                                        </p:attrNameLst>
                                      </p:cBhvr>
                                      <p:tavLst>
                                        <p:tav tm="0">
                                          <p:val>
                                            <p:fltVal val="0"/>
                                          </p:val>
                                        </p:tav>
                                        <p:tav tm="100000">
                                          <p:val>
                                            <p:strVal val="#ppt_w"/>
                                          </p:val>
                                        </p:tav>
                                      </p:tavLst>
                                    </p:anim>
                                    <p:anim calcmode="lin" valueType="num">
                                      <p:cBhvr>
                                        <p:cTn id="12" dur="300" fill="hold"/>
                                        <p:tgtEl>
                                          <p:spTgt spid="13"/>
                                        </p:tgtEl>
                                        <p:attrNameLst>
                                          <p:attrName>ppt_h</p:attrName>
                                        </p:attrNameLst>
                                      </p:cBhvr>
                                      <p:tavLst>
                                        <p:tav tm="0">
                                          <p:val>
                                            <p:fltVal val="0"/>
                                          </p:val>
                                        </p:tav>
                                        <p:tav tm="100000">
                                          <p:val>
                                            <p:strVal val="#ppt_h"/>
                                          </p:val>
                                        </p:tav>
                                      </p:tavLst>
                                    </p:anim>
                                    <p:animEffect transition="in" filter="fade">
                                      <p:cBhvr>
                                        <p:cTn id="13" dur="3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3935412" y="2340846"/>
            <a:ext cx="4321175" cy="1653639"/>
            <a:chOff x="3935412" y="2340846"/>
            <a:chExt cx="4321175" cy="1653639"/>
          </a:xfrm>
        </p:grpSpPr>
        <p:sp>
          <p:nvSpPr>
            <p:cNvPr id="25" name="文本框 24"/>
            <p:cNvSpPr txBox="1"/>
            <p:nvPr/>
          </p:nvSpPr>
          <p:spPr>
            <a:xfrm>
              <a:off x="3935412" y="2340846"/>
              <a:ext cx="4321175" cy="1323439"/>
            </a:xfrm>
            <a:prstGeom prst="rect">
              <a:avLst/>
            </a:prstGeom>
            <a:noFill/>
          </p:spPr>
          <p:txBody>
            <a:bodyPr wrap="square" rtlCol="0">
              <a:spAutoFit/>
            </a:bodyPr>
            <a:lstStyle/>
            <a:p>
              <a:pPr algn="ctr"/>
              <a:r>
                <a:rPr lang="zh-CN" altLang="en-US" sz="8000" b="1" dirty="0">
                  <a:solidFill>
                    <a:schemeClr val="accent1"/>
                  </a:solidFill>
                  <a:cs typeface="+mn-ea"/>
                  <a:sym typeface="+mn-lt"/>
                </a:rPr>
                <a:t>谢谢观看</a:t>
              </a:r>
              <a:endParaRPr lang="zh-CN" altLang="en-US" sz="8000" b="1" dirty="0">
                <a:solidFill>
                  <a:schemeClr val="accent1"/>
                </a:solidFill>
                <a:cs typeface="+mn-ea"/>
                <a:sym typeface="+mn-lt"/>
              </a:endParaRPr>
            </a:p>
          </p:txBody>
        </p:sp>
        <p:cxnSp>
          <p:nvCxnSpPr>
            <p:cNvPr id="27" name="直接连接符 26"/>
            <p:cNvCxnSpPr/>
            <p:nvPr/>
          </p:nvCxnSpPr>
          <p:spPr>
            <a:xfrm>
              <a:off x="4063999" y="3575385"/>
              <a:ext cx="3962400" cy="0"/>
            </a:xfrm>
            <a:prstGeom prst="line">
              <a:avLst/>
            </a:prstGeom>
            <a:ln>
              <a:solidFill>
                <a:schemeClr val="accent1">
                  <a:alpha val="61000"/>
                </a:schemeClr>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3986211" y="3626185"/>
              <a:ext cx="4219575" cy="368300"/>
            </a:xfrm>
            <a:prstGeom prst="rect">
              <a:avLst/>
            </a:prstGeom>
            <a:noFill/>
          </p:spPr>
          <p:txBody>
            <a:bodyPr wrap="square" rtlCol="0">
              <a:spAutoFit/>
            </a:bodyPr>
            <a:lstStyle/>
            <a:p>
              <a:pPr algn="ctr"/>
              <a:r>
                <a:rPr lang="en-US" dirty="0">
                  <a:solidFill>
                    <a:schemeClr val="accent4">
                      <a:lumMod val="75000"/>
                    </a:schemeClr>
                  </a:solidFill>
                  <a:cs typeface="+mn-ea"/>
                  <a:sym typeface="+mn-lt"/>
                </a:rPr>
                <a:t>THANKS FOR WATCHING</a:t>
              </a:r>
              <a:endParaRPr lang="en-US" dirty="0">
                <a:solidFill>
                  <a:schemeClr val="accent4">
                    <a:lumMod val="75000"/>
                  </a:schemeClr>
                </a:solidFill>
                <a:cs typeface="+mn-ea"/>
                <a:sym typeface="+mn-lt"/>
              </a:endParaRPr>
            </a:p>
          </p:txBody>
        </p:sp>
      </p:grpSp>
      <p:sp>
        <p:nvSpPr>
          <p:cNvPr id="31" name="文本框 30"/>
          <p:cNvSpPr txBox="1"/>
          <p:nvPr/>
        </p:nvSpPr>
        <p:spPr>
          <a:xfrm>
            <a:off x="5056034" y="4190531"/>
            <a:ext cx="2079931" cy="368300"/>
          </a:xfrm>
          <a:prstGeom prst="rect">
            <a:avLst/>
          </a:prstGeom>
          <a:noFill/>
        </p:spPr>
        <p:txBody>
          <a:bodyPr wrap="square" rtlCol="0">
            <a:spAutoFit/>
          </a:bodyPr>
          <a:lstStyle/>
          <a:p>
            <a:pPr algn="ctr"/>
            <a:r>
              <a:rPr lang="zh-CN" dirty="0">
                <a:solidFill>
                  <a:srgbClr val="5362A5"/>
                </a:solidFill>
                <a:cs typeface="+mn-ea"/>
                <a:sym typeface="+mn-lt"/>
              </a:rPr>
              <a:t>第</a:t>
            </a:r>
            <a:r>
              <a:rPr lang="en-US" altLang="zh-CN" dirty="0">
                <a:solidFill>
                  <a:srgbClr val="5362A5"/>
                </a:solidFill>
                <a:cs typeface="+mn-ea"/>
                <a:sym typeface="+mn-lt"/>
              </a:rPr>
              <a:t>2</a:t>
            </a:r>
            <a:r>
              <a:rPr lang="zh-CN" dirty="0">
                <a:solidFill>
                  <a:srgbClr val="5362A5"/>
                </a:solidFill>
                <a:cs typeface="+mn-ea"/>
                <a:sym typeface="+mn-lt"/>
              </a:rPr>
              <a:t>组</a:t>
            </a:r>
            <a:endParaRPr lang="zh-CN" dirty="0">
              <a:solidFill>
                <a:srgbClr val="5362A5"/>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9" presetClass="entr" presetSubtype="0" fill="hold" grpId="0" nodeType="after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p:cTn id="13" dur="1000" fill="hold"/>
                                        <p:tgtEl>
                                          <p:spTgt spid="31"/>
                                        </p:tgtEl>
                                        <p:attrNameLst>
                                          <p:attrName>ppt_x</p:attrName>
                                        </p:attrNameLst>
                                      </p:cBhvr>
                                      <p:tavLst>
                                        <p:tav tm="0">
                                          <p:val>
                                            <p:strVal val="#ppt_x-.2"/>
                                          </p:val>
                                        </p:tav>
                                        <p:tav tm="100000">
                                          <p:val>
                                            <p:strVal val="#ppt_x"/>
                                          </p:val>
                                        </p:tav>
                                      </p:tavLst>
                                    </p:anim>
                                    <p:anim calcmode="lin" valueType="num">
                                      <p:cBhvr>
                                        <p:cTn id="14" dur="1000" fill="hold"/>
                                        <p:tgtEl>
                                          <p:spTgt spid="31"/>
                                        </p:tgtEl>
                                        <p:attrNameLst>
                                          <p:attrName>ppt_y</p:attrName>
                                        </p:attrNameLst>
                                      </p:cBhvr>
                                      <p:tavLst>
                                        <p:tav tm="0">
                                          <p:val>
                                            <p:strVal val="#ppt_y"/>
                                          </p:val>
                                        </p:tav>
                                        <p:tav tm="100000">
                                          <p:val>
                                            <p:strVal val="#ppt_y"/>
                                          </p:val>
                                        </p:tav>
                                      </p:tavLst>
                                    </p:anim>
                                    <p:animEffect transition="in" filter="wipe(right)" prLst="gradientSize: 0.1">
                                      <p:cBhvr>
                                        <p:cTn id="15"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12" name="组合 11"/>
          <p:cNvGrpSpPr/>
          <p:nvPr/>
        </p:nvGrpSpPr>
        <p:grpSpPr>
          <a:xfrm>
            <a:off x="-11113" y="1"/>
            <a:ext cx="1992314" cy="1701800"/>
            <a:chOff x="-11114" y="0"/>
            <a:chExt cx="2627313" cy="2852737"/>
          </a:xfrm>
        </p:grpSpPr>
        <p:sp>
          <p:nvSpPr>
            <p:cNvPr id="8" name="直角三角形 3"/>
            <p:cNvSpPr/>
            <p:nvPr/>
          </p:nvSpPr>
          <p:spPr>
            <a:xfrm>
              <a:off x="-11114" y="0"/>
              <a:ext cx="2627313" cy="2852737"/>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2188618"/>
                <a:gd name="connsiteY0-18" fmla="*/ 1498600 h 1498600"/>
                <a:gd name="connsiteX1-19" fmla="*/ 0 w 2188618"/>
                <a:gd name="connsiteY1-20" fmla="*/ 0 h 1498600"/>
                <a:gd name="connsiteX2-21" fmla="*/ 2188618 w 2188618"/>
                <a:gd name="connsiteY2-22" fmla="*/ 225540 h 1498600"/>
                <a:gd name="connsiteX3-23" fmla="*/ 0 w 2188618"/>
                <a:gd name="connsiteY3-24" fmla="*/ 1498600 h 1498600"/>
              </a:gdLst>
              <a:ahLst/>
              <a:cxnLst>
                <a:cxn ang="0">
                  <a:pos x="connsiteX0-1" y="connsiteY0-2"/>
                </a:cxn>
                <a:cxn ang="0">
                  <a:pos x="connsiteX1-3" y="connsiteY1-4"/>
                </a:cxn>
                <a:cxn ang="0">
                  <a:pos x="connsiteX2-5" y="connsiteY2-6"/>
                </a:cxn>
                <a:cxn ang="0">
                  <a:pos x="connsiteX3-7" y="connsiteY3-8"/>
                </a:cxn>
              </a:cxnLst>
              <a:rect l="l" t="t" r="r" b="b"/>
              <a:pathLst>
                <a:path w="2188618" h="1498600">
                  <a:moveTo>
                    <a:pt x="0" y="1498600"/>
                  </a:moveTo>
                  <a:lnTo>
                    <a:pt x="0" y="0"/>
                  </a:lnTo>
                  <a:lnTo>
                    <a:pt x="2188618" y="225540"/>
                  </a:lnTo>
                  <a:lnTo>
                    <a:pt x="0" y="1498600"/>
                  </a:lnTo>
                  <a:close/>
                </a:path>
              </a:pathLst>
            </a:cu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直角三角形 3"/>
            <p:cNvSpPr/>
            <p:nvPr/>
          </p:nvSpPr>
          <p:spPr>
            <a:xfrm>
              <a:off x="0" y="736600"/>
              <a:ext cx="679450" cy="14986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直角三角形 3"/>
            <p:cNvSpPr/>
            <p:nvPr/>
          </p:nvSpPr>
          <p:spPr>
            <a:xfrm>
              <a:off x="0" y="0"/>
              <a:ext cx="1651000" cy="14732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Lst>
              <a:ahLst/>
              <a:cxnLst>
                <a:cxn ang="0">
                  <a:pos x="connsiteX0-1" y="connsiteY0-2"/>
                </a:cxn>
                <a:cxn ang="0">
                  <a:pos x="connsiteX1-3" y="connsiteY1-4"/>
                </a:cxn>
                <a:cxn ang="0">
                  <a:pos x="connsiteX2-5" y="connsiteY2-6"/>
                </a:cxn>
                <a:cxn ang="0">
                  <a:pos x="connsiteX3-7" y="connsiteY3-8"/>
                </a:cxn>
              </a:cxnLst>
              <a:rect l="l" t="t" r="r" b="b"/>
              <a:pathLst>
                <a:path w="1651000" h="2679700">
                  <a:moveTo>
                    <a:pt x="0" y="1498600"/>
                  </a:moveTo>
                  <a:lnTo>
                    <a:pt x="0" y="0"/>
                  </a:lnTo>
                  <a:lnTo>
                    <a:pt x="1651000" y="2679700"/>
                  </a:lnTo>
                  <a:lnTo>
                    <a:pt x="0" y="1498600"/>
                  </a:lnTo>
                  <a:close/>
                </a:path>
              </a:pathLst>
            </a:cu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直角三角形 3"/>
            <p:cNvSpPr/>
            <p:nvPr/>
          </p:nvSpPr>
          <p:spPr>
            <a:xfrm>
              <a:off x="0" y="0"/>
              <a:ext cx="2184400" cy="17907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直角三角形 3"/>
            <p:cNvSpPr/>
            <p:nvPr/>
          </p:nvSpPr>
          <p:spPr>
            <a:xfrm rot="5400000" flipV="1">
              <a:off x="370493" y="-381605"/>
              <a:ext cx="1597025" cy="2360236"/>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1299144"/>
                <a:gd name="connsiteY0-18" fmla="*/ 1498600 h 3725857"/>
                <a:gd name="connsiteX1-19" fmla="*/ 0 w 1299144"/>
                <a:gd name="connsiteY1-20" fmla="*/ 0 h 3725857"/>
                <a:gd name="connsiteX2-21" fmla="*/ 1299144 w 1299144"/>
                <a:gd name="connsiteY2-22" fmla="*/ 3725857 h 3725857"/>
                <a:gd name="connsiteX3-23" fmla="*/ 0 w 1299144"/>
                <a:gd name="connsiteY3-24" fmla="*/ 1498600 h 3725857"/>
              </a:gdLst>
              <a:ahLst/>
              <a:cxnLst>
                <a:cxn ang="0">
                  <a:pos x="connsiteX0-1" y="connsiteY0-2"/>
                </a:cxn>
                <a:cxn ang="0">
                  <a:pos x="connsiteX1-3" y="connsiteY1-4"/>
                </a:cxn>
                <a:cxn ang="0">
                  <a:pos x="connsiteX2-5" y="connsiteY2-6"/>
                </a:cxn>
                <a:cxn ang="0">
                  <a:pos x="connsiteX3-7" y="connsiteY3-8"/>
                </a:cxn>
              </a:cxnLst>
              <a:rect l="l" t="t" r="r" b="b"/>
              <a:pathLst>
                <a:path w="1299144" h="3725857">
                  <a:moveTo>
                    <a:pt x="0" y="1498600"/>
                  </a:moveTo>
                  <a:lnTo>
                    <a:pt x="0" y="0"/>
                  </a:lnTo>
                  <a:lnTo>
                    <a:pt x="1299144" y="3725857"/>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818962" y="990600"/>
              <a:ext cx="13970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342900" y="1382713"/>
              <a:ext cx="139700" cy="101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直角三角形 3"/>
            <p:cNvSpPr/>
            <p:nvPr/>
          </p:nvSpPr>
          <p:spPr>
            <a:xfrm>
              <a:off x="0" y="310357"/>
              <a:ext cx="969777" cy="127635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 name="文本框 1"/>
          <p:cNvSpPr txBox="1"/>
          <p:nvPr/>
        </p:nvSpPr>
        <p:spPr>
          <a:xfrm>
            <a:off x="1039495" y="1333500"/>
            <a:ext cx="10112375" cy="4707890"/>
          </a:xfrm>
          <a:prstGeom prst="rect">
            <a:avLst/>
          </a:prstGeom>
          <a:noFill/>
        </p:spPr>
        <p:txBody>
          <a:bodyPr wrap="square" rtlCol="0">
            <a:spAutoFit/>
          </a:bodyPr>
          <a:lstStyle/>
          <a:p>
            <a:pPr>
              <a:lnSpc>
                <a:spcPct val="150000"/>
              </a:lnSpc>
            </a:pPr>
            <a:r>
              <a:rPr lang="en-US" altLang="zh-CN" sz="2000"/>
              <a:t>       </a:t>
            </a:r>
            <a:r>
              <a:rPr lang="zh-CN" altLang="en-US" sz="2000"/>
              <a:t>当今社会越来越多的组织通过各种各样的证书来记录技能。雇主、证书颁发机构、学习者和求职者需要一种更好的方式来分享有关从学习和职业生涯中获得的技能的可核实和准确的信息。这些记录可以立即得到验证，并且可以直接轻松地与教育机构和雇主分享。</a:t>
            </a:r>
            <a:endParaRPr lang="zh-CN" altLang="en-US" sz="2000"/>
          </a:p>
          <a:p>
            <a:pPr>
              <a:lnSpc>
                <a:spcPct val="150000"/>
              </a:lnSpc>
            </a:pPr>
            <a:r>
              <a:rPr lang="en-US" altLang="zh-CN" sz="2000"/>
              <a:t>       </a:t>
            </a:r>
            <a:r>
              <a:rPr lang="zh-CN" altLang="en-US" sz="2000"/>
              <a:t>学习凭证网络为管理和共享基于专业或技能的凭证提供了一个安全可靠的基于区块链的基础设施，并为所有利益相关者的利益而工作。学习凭证网络为个人提供了一种受隐私保护的方式来存储和管理他们获得的证书，并与雇主、凭证颁发机构、其他人分享这些证书。</a:t>
            </a:r>
            <a:endParaRPr lang="zh-CN" altLang="en-US" sz="2000"/>
          </a:p>
          <a:p>
            <a:pPr>
              <a:lnSpc>
                <a:spcPct val="150000"/>
              </a:lnSpc>
            </a:pPr>
            <a:r>
              <a:rPr lang="zh-CN" altLang="en-US" sz="2000"/>
              <a:t> </a:t>
            </a:r>
            <a:r>
              <a:rPr lang="en-US" altLang="zh-CN" sz="2000"/>
              <a:t>      </a:t>
            </a:r>
            <a:r>
              <a:rPr lang="zh-CN" altLang="en-US" sz="2000"/>
              <a:t>这些组织可以很容易地确认一个未来的雇员或候选人具备必要的技能。借助该网络，证书颁发机构可以有一个可靠和安全的方式向他们的学习者颁发证书，企业可以确保证书的真实性和有效性，而学习者可以利用该网络向雇主分享证书信息。</a:t>
            </a:r>
            <a:endParaRPr lang="zh-CN" altLang="en-US" sz="2000"/>
          </a:p>
        </p:txBody>
      </p:sp>
      <p:sp>
        <p:nvSpPr>
          <p:cNvPr id="13" name="文本框 12"/>
          <p:cNvSpPr txBox="1"/>
          <p:nvPr/>
        </p:nvSpPr>
        <p:spPr>
          <a:xfrm>
            <a:off x="1787102" y="560965"/>
            <a:ext cx="3076998" cy="521970"/>
          </a:xfrm>
          <a:prstGeom prst="rect">
            <a:avLst/>
          </a:prstGeom>
          <a:noFill/>
        </p:spPr>
        <p:txBody>
          <a:bodyPr wrap="square" rtlCol="0">
            <a:spAutoFit/>
          </a:bodyPr>
          <a:lstStyle/>
          <a:p>
            <a:pPr lvl="0" algn="l"/>
            <a:r>
              <a:rPr lang="zh-CN" altLang="en-US" sz="2800" b="1" dirty="0">
                <a:solidFill>
                  <a:schemeClr val="accent1"/>
                </a:solidFill>
                <a:cs typeface="+mn-ea"/>
                <a:sym typeface="+mn-lt"/>
              </a:rPr>
              <a:t>一、项目背景</a:t>
            </a:r>
            <a:endParaRPr lang="en-US" altLang="zh-CN" sz="2800" b="1" dirty="0">
              <a:solidFill>
                <a:schemeClr val="accent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53" presetClass="entr" presetSubtype="16" fill="hold" grpId="2"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3" grpId="2"/>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12" name="组合 11"/>
          <p:cNvGrpSpPr/>
          <p:nvPr/>
        </p:nvGrpSpPr>
        <p:grpSpPr>
          <a:xfrm>
            <a:off x="-11113" y="1"/>
            <a:ext cx="1992314" cy="1701800"/>
            <a:chOff x="-11114" y="0"/>
            <a:chExt cx="2627313" cy="2852737"/>
          </a:xfrm>
        </p:grpSpPr>
        <p:sp>
          <p:nvSpPr>
            <p:cNvPr id="8" name="直角三角形 3"/>
            <p:cNvSpPr/>
            <p:nvPr/>
          </p:nvSpPr>
          <p:spPr>
            <a:xfrm>
              <a:off x="-11114" y="0"/>
              <a:ext cx="2627313" cy="2852737"/>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2188618"/>
                <a:gd name="connsiteY0-18" fmla="*/ 1498600 h 1498600"/>
                <a:gd name="connsiteX1-19" fmla="*/ 0 w 2188618"/>
                <a:gd name="connsiteY1-20" fmla="*/ 0 h 1498600"/>
                <a:gd name="connsiteX2-21" fmla="*/ 2188618 w 2188618"/>
                <a:gd name="connsiteY2-22" fmla="*/ 225540 h 1498600"/>
                <a:gd name="connsiteX3-23" fmla="*/ 0 w 2188618"/>
                <a:gd name="connsiteY3-24" fmla="*/ 1498600 h 1498600"/>
              </a:gdLst>
              <a:ahLst/>
              <a:cxnLst>
                <a:cxn ang="0">
                  <a:pos x="connsiteX0-1" y="connsiteY0-2"/>
                </a:cxn>
                <a:cxn ang="0">
                  <a:pos x="connsiteX1-3" y="connsiteY1-4"/>
                </a:cxn>
                <a:cxn ang="0">
                  <a:pos x="connsiteX2-5" y="connsiteY2-6"/>
                </a:cxn>
                <a:cxn ang="0">
                  <a:pos x="connsiteX3-7" y="connsiteY3-8"/>
                </a:cxn>
              </a:cxnLst>
              <a:rect l="l" t="t" r="r" b="b"/>
              <a:pathLst>
                <a:path w="2188618" h="1498600">
                  <a:moveTo>
                    <a:pt x="0" y="1498600"/>
                  </a:moveTo>
                  <a:lnTo>
                    <a:pt x="0" y="0"/>
                  </a:lnTo>
                  <a:lnTo>
                    <a:pt x="2188618" y="225540"/>
                  </a:lnTo>
                  <a:lnTo>
                    <a:pt x="0" y="1498600"/>
                  </a:lnTo>
                  <a:close/>
                </a:path>
              </a:pathLst>
            </a:cu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直角三角形 3"/>
            <p:cNvSpPr/>
            <p:nvPr/>
          </p:nvSpPr>
          <p:spPr>
            <a:xfrm>
              <a:off x="0" y="736600"/>
              <a:ext cx="679450" cy="14986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直角三角形 3"/>
            <p:cNvSpPr/>
            <p:nvPr/>
          </p:nvSpPr>
          <p:spPr>
            <a:xfrm>
              <a:off x="0" y="0"/>
              <a:ext cx="1651000" cy="14732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Lst>
              <a:ahLst/>
              <a:cxnLst>
                <a:cxn ang="0">
                  <a:pos x="connsiteX0-1" y="connsiteY0-2"/>
                </a:cxn>
                <a:cxn ang="0">
                  <a:pos x="connsiteX1-3" y="connsiteY1-4"/>
                </a:cxn>
                <a:cxn ang="0">
                  <a:pos x="connsiteX2-5" y="connsiteY2-6"/>
                </a:cxn>
                <a:cxn ang="0">
                  <a:pos x="connsiteX3-7" y="connsiteY3-8"/>
                </a:cxn>
              </a:cxnLst>
              <a:rect l="l" t="t" r="r" b="b"/>
              <a:pathLst>
                <a:path w="1651000" h="2679700">
                  <a:moveTo>
                    <a:pt x="0" y="1498600"/>
                  </a:moveTo>
                  <a:lnTo>
                    <a:pt x="0" y="0"/>
                  </a:lnTo>
                  <a:lnTo>
                    <a:pt x="1651000" y="2679700"/>
                  </a:lnTo>
                  <a:lnTo>
                    <a:pt x="0" y="1498600"/>
                  </a:lnTo>
                  <a:close/>
                </a:path>
              </a:pathLst>
            </a:cu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直角三角形 3"/>
            <p:cNvSpPr/>
            <p:nvPr/>
          </p:nvSpPr>
          <p:spPr>
            <a:xfrm>
              <a:off x="0" y="0"/>
              <a:ext cx="2184400" cy="17907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直角三角形 3"/>
            <p:cNvSpPr/>
            <p:nvPr/>
          </p:nvSpPr>
          <p:spPr>
            <a:xfrm rot="5400000" flipV="1">
              <a:off x="370493" y="-381605"/>
              <a:ext cx="1597025" cy="2360236"/>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1299144"/>
                <a:gd name="connsiteY0-18" fmla="*/ 1498600 h 3725857"/>
                <a:gd name="connsiteX1-19" fmla="*/ 0 w 1299144"/>
                <a:gd name="connsiteY1-20" fmla="*/ 0 h 3725857"/>
                <a:gd name="connsiteX2-21" fmla="*/ 1299144 w 1299144"/>
                <a:gd name="connsiteY2-22" fmla="*/ 3725857 h 3725857"/>
                <a:gd name="connsiteX3-23" fmla="*/ 0 w 1299144"/>
                <a:gd name="connsiteY3-24" fmla="*/ 1498600 h 3725857"/>
              </a:gdLst>
              <a:ahLst/>
              <a:cxnLst>
                <a:cxn ang="0">
                  <a:pos x="connsiteX0-1" y="connsiteY0-2"/>
                </a:cxn>
                <a:cxn ang="0">
                  <a:pos x="connsiteX1-3" y="connsiteY1-4"/>
                </a:cxn>
                <a:cxn ang="0">
                  <a:pos x="connsiteX2-5" y="connsiteY2-6"/>
                </a:cxn>
                <a:cxn ang="0">
                  <a:pos x="connsiteX3-7" y="connsiteY3-8"/>
                </a:cxn>
              </a:cxnLst>
              <a:rect l="l" t="t" r="r" b="b"/>
              <a:pathLst>
                <a:path w="1299144" h="3725857">
                  <a:moveTo>
                    <a:pt x="0" y="1498600"/>
                  </a:moveTo>
                  <a:lnTo>
                    <a:pt x="0" y="0"/>
                  </a:lnTo>
                  <a:lnTo>
                    <a:pt x="1299144" y="3725857"/>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818962" y="990600"/>
              <a:ext cx="13970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342900" y="1382713"/>
              <a:ext cx="139700" cy="101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直角三角形 3"/>
            <p:cNvSpPr/>
            <p:nvPr/>
          </p:nvSpPr>
          <p:spPr>
            <a:xfrm>
              <a:off x="0" y="310357"/>
              <a:ext cx="969777" cy="127635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文本框 12"/>
          <p:cNvSpPr txBox="1"/>
          <p:nvPr/>
        </p:nvSpPr>
        <p:spPr>
          <a:xfrm>
            <a:off x="1787102" y="560965"/>
            <a:ext cx="3076998" cy="521970"/>
          </a:xfrm>
          <a:prstGeom prst="rect">
            <a:avLst/>
          </a:prstGeom>
          <a:noFill/>
        </p:spPr>
        <p:txBody>
          <a:bodyPr wrap="square" rtlCol="0">
            <a:spAutoFit/>
          </a:bodyPr>
          <a:lstStyle/>
          <a:p>
            <a:pPr lvl="0" algn="l"/>
            <a:r>
              <a:rPr lang="zh-CN" altLang="en-US" sz="2800" b="1" dirty="0">
                <a:solidFill>
                  <a:schemeClr val="accent1"/>
                </a:solidFill>
                <a:cs typeface="+mn-ea"/>
                <a:sym typeface="+mn-lt"/>
              </a:rPr>
              <a:t>二、需求分析</a:t>
            </a:r>
            <a:endParaRPr lang="en-US" altLang="zh-CN" sz="2800" b="1" dirty="0">
              <a:solidFill>
                <a:schemeClr val="accent1"/>
              </a:solidFill>
              <a:cs typeface="+mn-ea"/>
              <a:sym typeface="+mn-lt"/>
            </a:endParaRPr>
          </a:p>
        </p:txBody>
      </p:sp>
      <p:pic>
        <p:nvPicPr>
          <p:cNvPr id="2" name="图片 1" descr="系统功能架构图（按功能模块划分）"/>
          <p:cNvPicPr>
            <a:picLocks noChangeAspect="1"/>
          </p:cNvPicPr>
          <p:nvPr/>
        </p:nvPicPr>
        <p:blipFill>
          <a:blip r:embed="rId1"/>
          <a:stretch>
            <a:fillRect/>
          </a:stretch>
        </p:blipFill>
        <p:spPr>
          <a:xfrm>
            <a:off x="4997450" y="0"/>
            <a:ext cx="4514850" cy="6858000"/>
          </a:xfrm>
          <a:prstGeom prst="rect">
            <a:avLst/>
          </a:prstGeom>
        </p:spPr>
      </p:pic>
      <p:sp>
        <p:nvSpPr>
          <p:cNvPr id="3" name="文本框 2"/>
          <p:cNvSpPr txBox="1"/>
          <p:nvPr/>
        </p:nvSpPr>
        <p:spPr>
          <a:xfrm>
            <a:off x="1541145" y="3122930"/>
            <a:ext cx="2316480" cy="460375"/>
          </a:xfrm>
          <a:prstGeom prst="rect">
            <a:avLst/>
          </a:prstGeom>
          <a:noFill/>
        </p:spPr>
        <p:txBody>
          <a:bodyPr wrap="none" rtlCol="0">
            <a:spAutoFit/>
          </a:bodyPr>
          <a:lstStyle/>
          <a:p>
            <a:r>
              <a:rPr lang="zh-CN" altLang="en-US" sz="2400" b="1"/>
              <a:t>系统功能架构图</a:t>
            </a:r>
            <a:endParaRPr lang="zh-CN" altLang="en-US" sz="2400" b="1"/>
          </a:p>
        </p:txBody>
      </p:sp>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53" presetClass="entr" presetSubtype="16" fill="hold" grpId="2"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3" grpId="2"/>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1113" y="1"/>
            <a:ext cx="1992314" cy="1701800"/>
            <a:chOff x="-11114" y="0"/>
            <a:chExt cx="2627313" cy="2852737"/>
          </a:xfrm>
        </p:grpSpPr>
        <p:sp>
          <p:nvSpPr>
            <p:cNvPr id="8" name="直角三角形 3"/>
            <p:cNvSpPr/>
            <p:nvPr/>
          </p:nvSpPr>
          <p:spPr>
            <a:xfrm>
              <a:off x="-11114" y="0"/>
              <a:ext cx="2627313" cy="2852737"/>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2188618"/>
                <a:gd name="connsiteY0-18" fmla="*/ 1498600 h 1498600"/>
                <a:gd name="connsiteX1-19" fmla="*/ 0 w 2188618"/>
                <a:gd name="connsiteY1-20" fmla="*/ 0 h 1498600"/>
                <a:gd name="connsiteX2-21" fmla="*/ 2188618 w 2188618"/>
                <a:gd name="connsiteY2-22" fmla="*/ 225540 h 1498600"/>
                <a:gd name="connsiteX3-23" fmla="*/ 0 w 2188618"/>
                <a:gd name="connsiteY3-24" fmla="*/ 1498600 h 1498600"/>
              </a:gdLst>
              <a:ahLst/>
              <a:cxnLst>
                <a:cxn ang="0">
                  <a:pos x="connsiteX0-1" y="connsiteY0-2"/>
                </a:cxn>
                <a:cxn ang="0">
                  <a:pos x="connsiteX1-3" y="connsiteY1-4"/>
                </a:cxn>
                <a:cxn ang="0">
                  <a:pos x="connsiteX2-5" y="connsiteY2-6"/>
                </a:cxn>
                <a:cxn ang="0">
                  <a:pos x="connsiteX3-7" y="connsiteY3-8"/>
                </a:cxn>
              </a:cxnLst>
              <a:rect l="l" t="t" r="r" b="b"/>
              <a:pathLst>
                <a:path w="2188618" h="1498600">
                  <a:moveTo>
                    <a:pt x="0" y="1498600"/>
                  </a:moveTo>
                  <a:lnTo>
                    <a:pt x="0" y="0"/>
                  </a:lnTo>
                  <a:lnTo>
                    <a:pt x="2188618" y="225540"/>
                  </a:lnTo>
                  <a:lnTo>
                    <a:pt x="0" y="1498600"/>
                  </a:lnTo>
                  <a:close/>
                </a:path>
              </a:pathLst>
            </a:cu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6" name="直角三角形 3"/>
            <p:cNvSpPr/>
            <p:nvPr/>
          </p:nvSpPr>
          <p:spPr>
            <a:xfrm>
              <a:off x="0" y="736600"/>
              <a:ext cx="679450" cy="14986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 name="直角三角形 3"/>
            <p:cNvSpPr/>
            <p:nvPr/>
          </p:nvSpPr>
          <p:spPr>
            <a:xfrm>
              <a:off x="0" y="0"/>
              <a:ext cx="1651000" cy="14732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Lst>
              <a:ahLst/>
              <a:cxnLst>
                <a:cxn ang="0">
                  <a:pos x="connsiteX0-1" y="connsiteY0-2"/>
                </a:cxn>
                <a:cxn ang="0">
                  <a:pos x="connsiteX1-3" y="connsiteY1-4"/>
                </a:cxn>
                <a:cxn ang="0">
                  <a:pos x="connsiteX2-5" y="connsiteY2-6"/>
                </a:cxn>
                <a:cxn ang="0">
                  <a:pos x="connsiteX3-7" y="connsiteY3-8"/>
                </a:cxn>
              </a:cxnLst>
              <a:rect l="l" t="t" r="r" b="b"/>
              <a:pathLst>
                <a:path w="1651000" h="2679700">
                  <a:moveTo>
                    <a:pt x="0" y="1498600"/>
                  </a:moveTo>
                  <a:lnTo>
                    <a:pt x="0" y="0"/>
                  </a:lnTo>
                  <a:lnTo>
                    <a:pt x="1651000" y="2679700"/>
                  </a:lnTo>
                  <a:lnTo>
                    <a:pt x="0" y="1498600"/>
                  </a:lnTo>
                  <a:close/>
                </a:path>
              </a:pathLst>
            </a:cu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5" name="直角三角形 3"/>
            <p:cNvSpPr/>
            <p:nvPr/>
          </p:nvSpPr>
          <p:spPr>
            <a:xfrm>
              <a:off x="0" y="0"/>
              <a:ext cx="2184400" cy="17907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7" name="直角三角形 3"/>
            <p:cNvSpPr/>
            <p:nvPr/>
          </p:nvSpPr>
          <p:spPr>
            <a:xfrm rot="5400000" flipV="1">
              <a:off x="370493" y="-381605"/>
              <a:ext cx="1597025" cy="2360236"/>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1299144"/>
                <a:gd name="connsiteY0-18" fmla="*/ 1498600 h 3725857"/>
                <a:gd name="connsiteX1-19" fmla="*/ 0 w 1299144"/>
                <a:gd name="connsiteY1-20" fmla="*/ 0 h 3725857"/>
                <a:gd name="connsiteX2-21" fmla="*/ 1299144 w 1299144"/>
                <a:gd name="connsiteY2-22" fmla="*/ 3725857 h 3725857"/>
                <a:gd name="connsiteX3-23" fmla="*/ 0 w 1299144"/>
                <a:gd name="connsiteY3-24" fmla="*/ 1498600 h 3725857"/>
              </a:gdLst>
              <a:ahLst/>
              <a:cxnLst>
                <a:cxn ang="0">
                  <a:pos x="connsiteX0-1" y="connsiteY0-2"/>
                </a:cxn>
                <a:cxn ang="0">
                  <a:pos x="connsiteX1-3" y="connsiteY1-4"/>
                </a:cxn>
                <a:cxn ang="0">
                  <a:pos x="connsiteX2-5" y="connsiteY2-6"/>
                </a:cxn>
                <a:cxn ang="0">
                  <a:pos x="connsiteX3-7" y="connsiteY3-8"/>
                </a:cxn>
              </a:cxnLst>
              <a:rect l="l" t="t" r="r" b="b"/>
              <a:pathLst>
                <a:path w="1299144" h="3725857">
                  <a:moveTo>
                    <a:pt x="0" y="1498600"/>
                  </a:moveTo>
                  <a:lnTo>
                    <a:pt x="0" y="0"/>
                  </a:lnTo>
                  <a:lnTo>
                    <a:pt x="1299144" y="3725857"/>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9" name="椭圆 8"/>
            <p:cNvSpPr/>
            <p:nvPr/>
          </p:nvSpPr>
          <p:spPr>
            <a:xfrm>
              <a:off x="818962" y="990600"/>
              <a:ext cx="13970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0" name="椭圆 9"/>
            <p:cNvSpPr/>
            <p:nvPr/>
          </p:nvSpPr>
          <p:spPr>
            <a:xfrm>
              <a:off x="342900" y="1382713"/>
              <a:ext cx="139700" cy="101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1" name="直角三角形 3"/>
            <p:cNvSpPr/>
            <p:nvPr/>
          </p:nvSpPr>
          <p:spPr>
            <a:xfrm>
              <a:off x="0" y="310357"/>
              <a:ext cx="969777" cy="127635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34044" y="1471204"/>
            <a:ext cx="5641415" cy="4526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文本框 12"/>
          <p:cNvSpPr txBox="1"/>
          <p:nvPr/>
        </p:nvSpPr>
        <p:spPr>
          <a:xfrm>
            <a:off x="883779" y="2140296"/>
            <a:ext cx="3284874" cy="369332"/>
          </a:xfrm>
          <a:prstGeom prst="rect">
            <a:avLst/>
          </a:prstGeom>
          <a:noFill/>
        </p:spPr>
        <p:txBody>
          <a:bodyPr wrap="none" rtlCol="0">
            <a:spAutoFit/>
          </a:bodyPr>
          <a:lstStyle/>
          <a:p>
            <a:r>
              <a:rPr lang="zh-CN" altLang="en-US" dirty="0"/>
              <a:t>普通用户、管理员、公司</a:t>
            </a:r>
            <a:r>
              <a:rPr lang="en-US" altLang="zh-CN" dirty="0"/>
              <a:t>/</a:t>
            </a:r>
            <a:r>
              <a:rPr lang="zh-CN" altLang="en-US" dirty="0"/>
              <a:t>机构</a:t>
            </a:r>
            <a:endParaRPr lang="zh-CN" altLang="en-US" dirty="0"/>
          </a:p>
        </p:txBody>
      </p:sp>
      <p:sp>
        <p:nvSpPr>
          <p:cNvPr id="14" name="文本框 13"/>
          <p:cNvSpPr txBox="1"/>
          <p:nvPr/>
        </p:nvSpPr>
        <p:spPr>
          <a:xfrm>
            <a:off x="546461" y="2993895"/>
            <a:ext cx="877163" cy="369332"/>
          </a:xfrm>
          <a:prstGeom prst="rect">
            <a:avLst/>
          </a:prstGeom>
          <a:noFill/>
        </p:spPr>
        <p:txBody>
          <a:bodyPr wrap="none" rtlCol="0">
            <a:spAutoFit/>
          </a:bodyPr>
          <a:lstStyle/>
          <a:p>
            <a:r>
              <a:rPr lang="zh-CN" altLang="en-US" b="1" dirty="0"/>
              <a:t>用例：</a:t>
            </a:r>
            <a:endParaRPr lang="en-US" altLang="zh-CN" b="1" dirty="0"/>
          </a:p>
        </p:txBody>
      </p:sp>
      <p:sp>
        <p:nvSpPr>
          <p:cNvPr id="15" name="文本框 14"/>
          <p:cNvSpPr txBox="1"/>
          <p:nvPr/>
        </p:nvSpPr>
        <p:spPr>
          <a:xfrm>
            <a:off x="883781" y="3549577"/>
            <a:ext cx="3185487" cy="369332"/>
          </a:xfrm>
          <a:prstGeom prst="rect">
            <a:avLst/>
          </a:prstGeom>
          <a:noFill/>
        </p:spPr>
        <p:txBody>
          <a:bodyPr wrap="none" rtlCol="0">
            <a:spAutoFit/>
          </a:bodyPr>
          <a:lstStyle/>
          <a:p>
            <a:r>
              <a:rPr lang="zh-CN" altLang="en-US" dirty="0"/>
              <a:t>登录：用户输入账号密码登录</a:t>
            </a:r>
            <a:endParaRPr lang="zh-CN" altLang="en-US" dirty="0"/>
          </a:p>
        </p:txBody>
      </p:sp>
      <p:sp>
        <p:nvSpPr>
          <p:cNvPr id="16" name="文本框 15"/>
          <p:cNvSpPr txBox="1"/>
          <p:nvPr/>
        </p:nvSpPr>
        <p:spPr>
          <a:xfrm>
            <a:off x="618341" y="1584614"/>
            <a:ext cx="877163" cy="369332"/>
          </a:xfrm>
          <a:prstGeom prst="rect">
            <a:avLst/>
          </a:prstGeom>
          <a:noFill/>
        </p:spPr>
        <p:txBody>
          <a:bodyPr wrap="none" rtlCol="0">
            <a:spAutoFit/>
          </a:bodyPr>
          <a:lstStyle/>
          <a:p>
            <a:r>
              <a:rPr lang="zh-CN" altLang="en-US" b="1" dirty="0"/>
              <a:t>用户：</a:t>
            </a:r>
            <a:endParaRPr lang="en-US" altLang="zh-CN" b="1" dirty="0"/>
          </a:p>
        </p:txBody>
      </p:sp>
      <p:sp>
        <p:nvSpPr>
          <p:cNvPr id="18" name="文本框 17"/>
          <p:cNvSpPr txBox="1"/>
          <p:nvPr/>
        </p:nvSpPr>
        <p:spPr>
          <a:xfrm>
            <a:off x="883780" y="4083747"/>
            <a:ext cx="5493812" cy="369332"/>
          </a:xfrm>
          <a:prstGeom prst="rect">
            <a:avLst/>
          </a:prstGeom>
          <a:noFill/>
        </p:spPr>
        <p:txBody>
          <a:bodyPr wrap="none" rtlCol="0">
            <a:spAutoFit/>
          </a:bodyPr>
          <a:lstStyle/>
          <a:p>
            <a:r>
              <a:rPr lang="zh-CN" altLang="en-US" dirty="0"/>
              <a:t>注册：用户输入个人信息和密码，系统分配账号注册</a:t>
            </a:r>
            <a:endParaRPr lang="zh-CN" altLang="en-US" dirty="0"/>
          </a:p>
        </p:txBody>
      </p:sp>
      <p:sp>
        <p:nvSpPr>
          <p:cNvPr id="19" name="文本框 18"/>
          <p:cNvSpPr txBox="1"/>
          <p:nvPr/>
        </p:nvSpPr>
        <p:spPr>
          <a:xfrm>
            <a:off x="883779" y="4660942"/>
            <a:ext cx="2262158" cy="369332"/>
          </a:xfrm>
          <a:prstGeom prst="rect">
            <a:avLst/>
          </a:prstGeom>
          <a:noFill/>
        </p:spPr>
        <p:txBody>
          <a:bodyPr wrap="none" rtlCol="0">
            <a:spAutoFit/>
          </a:bodyPr>
          <a:lstStyle/>
          <a:p>
            <a:r>
              <a:rPr lang="zh-CN" altLang="en-US" dirty="0"/>
              <a:t>退出：用户退出系统</a:t>
            </a:r>
            <a:endParaRPr lang="zh-CN" altLang="en-US" dirty="0"/>
          </a:p>
        </p:txBody>
      </p:sp>
      <p:sp>
        <p:nvSpPr>
          <p:cNvPr id="2" name="文本框 1"/>
          <p:cNvSpPr txBox="1"/>
          <p:nvPr/>
        </p:nvSpPr>
        <p:spPr>
          <a:xfrm>
            <a:off x="1787102" y="560965"/>
            <a:ext cx="3076998" cy="521970"/>
          </a:xfrm>
          <a:prstGeom prst="rect">
            <a:avLst/>
          </a:prstGeom>
          <a:noFill/>
        </p:spPr>
        <p:txBody>
          <a:bodyPr wrap="square" rtlCol="0">
            <a:spAutoFit/>
          </a:bodyPr>
          <a:lstStyle/>
          <a:p>
            <a:pPr lvl="0" algn="l"/>
            <a:r>
              <a:rPr lang="zh-CN" altLang="en-US" sz="2800" b="1" dirty="0">
                <a:solidFill>
                  <a:schemeClr val="accent1"/>
                </a:solidFill>
                <a:cs typeface="+mn-ea"/>
                <a:sym typeface="+mn-lt"/>
              </a:rPr>
              <a:t>基本功能模块</a:t>
            </a:r>
            <a:endParaRPr lang="en-US" altLang="zh-CN" sz="2800" b="1" dirty="0">
              <a:solidFill>
                <a:schemeClr val="accent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53" presetClass="entr" presetSubtype="16" fill="hold" grpId="2"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1113" y="1"/>
            <a:ext cx="1992314" cy="1701800"/>
            <a:chOff x="-11114" y="0"/>
            <a:chExt cx="2627313" cy="2852737"/>
          </a:xfrm>
        </p:grpSpPr>
        <p:sp>
          <p:nvSpPr>
            <p:cNvPr id="8" name="直角三角形 3"/>
            <p:cNvSpPr/>
            <p:nvPr/>
          </p:nvSpPr>
          <p:spPr>
            <a:xfrm>
              <a:off x="-11114" y="0"/>
              <a:ext cx="2627313" cy="2852737"/>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2188618"/>
                <a:gd name="connsiteY0-18" fmla="*/ 1498600 h 1498600"/>
                <a:gd name="connsiteX1-19" fmla="*/ 0 w 2188618"/>
                <a:gd name="connsiteY1-20" fmla="*/ 0 h 1498600"/>
                <a:gd name="connsiteX2-21" fmla="*/ 2188618 w 2188618"/>
                <a:gd name="connsiteY2-22" fmla="*/ 225540 h 1498600"/>
                <a:gd name="connsiteX3-23" fmla="*/ 0 w 2188618"/>
                <a:gd name="connsiteY3-24" fmla="*/ 1498600 h 1498600"/>
              </a:gdLst>
              <a:ahLst/>
              <a:cxnLst>
                <a:cxn ang="0">
                  <a:pos x="connsiteX0-1" y="connsiteY0-2"/>
                </a:cxn>
                <a:cxn ang="0">
                  <a:pos x="connsiteX1-3" y="connsiteY1-4"/>
                </a:cxn>
                <a:cxn ang="0">
                  <a:pos x="connsiteX2-5" y="connsiteY2-6"/>
                </a:cxn>
                <a:cxn ang="0">
                  <a:pos x="connsiteX3-7" y="connsiteY3-8"/>
                </a:cxn>
              </a:cxnLst>
              <a:rect l="l" t="t" r="r" b="b"/>
              <a:pathLst>
                <a:path w="2188618" h="1498600">
                  <a:moveTo>
                    <a:pt x="0" y="1498600"/>
                  </a:moveTo>
                  <a:lnTo>
                    <a:pt x="0" y="0"/>
                  </a:lnTo>
                  <a:lnTo>
                    <a:pt x="2188618" y="225540"/>
                  </a:lnTo>
                  <a:lnTo>
                    <a:pt x="0" y="1498600"/>
                  </a:lnTo>
                  <a:close/>
                </a:path>
              </a:pathLst>
            </a:cu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6" name="直角三角形 3"/>
            <p:cNvSpPr/>
            <p:nvPr/>
          </p:nvSpPr>
          <p:spPr>
            <a:xfrm>
              <a:off x="0" y="736600"/>
              <a:ext cx="679450" cy="14986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 name="直角三角形 3"/>
            <p:cNvSpPr/>
            <p:nvPr/>
          </p:nvSpPr>
          <p:spPr>
            <a:xfrm>
              <a:off x="0" y="0"/>
              <a:ext cx="1651000" cy="14732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Lst>
              <a:ahLst/>
              <a:cxnLst>
                <a:cxn ang="0">
                  <a:pos x="connsiteX0-1" y="connsiteY0-2"/>
                </a:cxn>
                <a:cxn ang="0">
                  <a:pos x="connsiteX1-3" y="connsiteY1-4"/>
                </a:cxn>
                <a:cxn ang="0">
                  <a:pos x="connsiteX2-5" y="connsiteY2-6"/>
                </a:cxn>
                <a:cxn ang="0">
                  <a:pos x="connsiteX3-7" y="connsiteY3-8"/>
                </a:cxn>
              </a:cxnLst>
              <a:rect l="l" t="t" r="r" b="b"/>
              <a:pathLst>
                <a:path w="1651000" h="2679700">
                  <a:moveTo>
                    <a:pt x="0" y="1498600"/>
                  </a:moveTo>
                  <a:lnTo>
                    <a:pt x="0" y="0"/>
                  </a:lnTo>
                  <a:lnTo>
                    <a:pt x="1651000" y="2679700"/>
                  </a:lnTo>
                  <a:lnTo>
                    <a:pt x="0" y="1498600"/>
                  </a:lnTo>
                  <a:close/>
                </a:path>
              </a:pathLst>
            </a:cu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5" name="直角三角形 3"/>
            <p:cNvSpPr/>
            <p:nvPr/>
          </p:nvSpPr>
          <p:spPr>
            <a:xfrm>
              <a:off x="0" y="0"/>
              <a:ext cx="2184400" cy="17907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7" name="直角三角形 3"/>
            <p:cNvSpPr/>
            <p:nvPr/>
          </p:nvSpPr>
          <p:spPr>
            <a:xfrm rot="5400000" flipV="1">
              <a:off x="370493" y="-381605"/>
              <a:ext cx="1597025" cy="2360236"/>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1299144"/>
                <a:gd name="connsiteY0-18" fmla="*/ 1498600 h 3725857"/>
                <a:gd name="connsiteX1-19" fmla="*/ 0 w 1299144"/>
                <a:gd name="connsiteY1-20" fmla="*/ 0 h 3725857"/>
                <a:gd name="connsiteX2-21" fmla="*/ 1299144 w 1299144"/>
                <a:gd name="connsiteY2-22" fmla="*/ 3725857 h 3725857"/>
                <a:gd name="connsiteX3-23" fmla="*/ 0 w 1299144"/>
                <a:gd name="connsiteY3-24" fmla="*/ 1498600 h 3725857"/>
              </a:gdLst>
              <a:ahLst/>
              <a:cxnLst>
                <a:cxn ang="0">
                  <a:pos x="connsiteX0-1" y="connsiteY0-2"/>
                </a:cxn>
                <a:cxn ang="0">
                  <a:pos x="connsiteX1-3" y="connsiteY1-4"/>
                </a:cxn>
                <a:cxn ang="0">
                  <a:pos x="connsiteX2-5" y="connsiteY2-6"/>
                </a:cxn>
                <a:cxn ang="0">
                  <a:pos x="connsiteX3-7" y="connsiteY3-8"/>
                </a:cxn>
              </a:cxnLst>
              <a:rect l="l" t="t" r="r" b="b"/>
              <a:pathLst>
                <a:path w="1299144" h="3725857">
                  <a:moveTo>
                    <a:pt x="0" y="1498600"/>
                  </a:moveTo>
                  <a:lnTo>
                    <a:pt x="0" y="0"/>
                  </a:lnTo>
                  <a:lnTo>
                    <a:pt x="1299144" y="3725857"/>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9" name="椭圆 8"/>
            <p:cNvSpPr/>
            <p:nvPr/>
          </p:nvSpPr>
          <p:spPr>
            <a:xfrm>
              <a:off x="818962" y="990600"/>
              <a:ext cx="13970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0" name="椭圆 9"/>
            <p:cNvSpPr/>
            <p:nvPr/>
          </p:nvSpPr>
          <p:spPr>
            <a:xfrm>
              <a:off x="342900" y="1382713"/>
              <a:ext cx="139700" cy="101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1" name="直角三角形 3"/>
            <p:cNvSpPr/>
            <p:nvPr/>
          </p:nvSpPr>
          <p:spPr>
            <a:xfrm>
              <a:off x="0" y="310357"/>
              <a:ext cx="969777" cy="127635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19348" y="1131215"/>
            <a:ext cx="4985463" cy="5056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p:cNvSpPr txBox="1"/>
          <p:nvPr/>
        </p:nvSpPr>
        <p:spPr>
          <a:xfrm>
            <a:off x="1099344" y="2156380"/>
            <a:ext cx="4570482" cy="369332"/>
          </a:xfrm>
          <a:prstGeom prst="rect">
            <a:avLst/>
          </a:prstGeom>
          <a:noFill/>
        </p:spPr>
        <p:txBody>
          <a:bodyPr wrap="none" rtlCol="0">
            <a:spAutoFit/>
          </a:bodyPr>
          <a:lstStyle/>
          <a:p>
            <a:r>
              <a:rPr lang="zh-CN" altLang="en-US" dirty="0"/>
              <a:t>授权机构颁发证书：对机构可颁发证书授权</a:t>
            </a:r>
            <a:endParaRPr lang="zh-CN" altLang="en-US" dirty="0"/>
          </a:p>
        </p:txBody>
      </p:sp>
      <p:sp>
        <p:nvSpPr>
          <p:cNvPr id="13" name="文本框 12"/>
          <p:cNvSpPr txBox="1"/>
          <p:nvPr/>
        </p:nvSpPr>
        <p:spPr>
          <a:xfrm>
            <a:off x="907834" y="3290266"/>
            <a:ext cx="1438214" cy="369332"/>
          </a:xfrm>
          <a:prstGeom prst="rect">
            <a:avLst/>
          </a:prstGeom>
          <a:noFill/>
        </p:spPr>
        <p:txBody>
          <a:bodyPr wrap="none" rtlCol="0">
            <a:spAutoFit/>
          </a:bodyPr>
          <a:lstStyle/>
          <a:p>
            <a:r>
              <a:rPr lang="zh-CN" altLang="en-US" b="1" dirty="0"/>
              <a:t>机构</a:t>
            </a:r>
            <a:r>
              <a:rPr lang="en-US" altLang="zh-CN" b="1" dirty="0"/>
              <a:t>/</a:t>
            </a:r>
            <a:r>
              <a:rPr lang="zh-CN" altLang="en-US" b="1" dirty="0"/>
              <a:t>公司：</a:t>
            </a:r>
            <a:endParaRPr lang="zh-CN" altLang="en-US" b="1" dirty="0"/>
          </a:p>
        </p:txBody>
      </p:sp>
      <p:sp>
        <p:nvSpPr>
          <p:cNvPr id="17" name="文本框 16"/>
          <p:cNvSpPr txBox="1"/>
          <p:nvPr/>
        </p:nvSpPr>
        <p:spPr>
          <a:xfrm>
            <a:off x="1099344" y="2693170"/>
            <a:ext cx="5080237" cy="369332"/>
          </a:xfrm>
          <a:prstGeom prst="rect">
            <a:avLst/>
          </a:prstGeom>
          <a:noFill/>
        </p:spPr>
        <p:txBody>
          <a:bodyPr wrap="none" rtlCol="0">
            <a:spAutoFit/>
          </a:bodyPr>
          <a:lstStyle/>
          <a:p>
            <a:r>
              <a:rPr lang="zh-CN" altLang="en-US" dirty="0"/>
              <a:t>查询证书申请列表：查看各公司提交的证书申请</a:t>
            </a:r>
            <a:endParaRPr lang="zh-CN" altLang="en-US" dirty="0"/>
          </a:p>
        </p:txBody>
      </p:sp>
      <p:sp>
        <p:nvSpPr>
          <p:cNvPr id="18" name="文本框 17"/>
          <p:cNvSpPr txBox="1"/>
          <p:nvPr/>
        </p:nvSpPr>
        <p:spPr>
          <a:xfrm>
            <a:off x="1110551" y="3833023"/>
            <a:ext cx="5032147" cy="369332"/>
          </a:xfrm>
          <a:prstGeom prst="rect">
            <a:avLst/>
          </a:prstGeom>
          <a:noFill/>
        </p:spPr>
        <p:txBody>
          <a:bodyPr wrap="none" rtlCol="0">
            <a:spAutoFit/>
          </a:bodyPr>
          <a:lstStyle/>
          <a:p>
            <a:r>
              <a:rPr lang="zh-CN" altLang="en-US" dirty="0"/>
              <a:t>查询证书申请列表：查看本公司正在申请的证书</a:t>
            </a:r>
            <a:endParaRPr lang="zh-CN" altLang="en-US" dirty="0"/>
          </a:p>
        </p:txBody>
      </p:sp>
      <p:sp>
        <p:nvSpPr>
          <p:cNvPr id="19" name="文本框 18"/>
          <p:cNvSpPr txBox="1"/>
          <p:nvPr/>
        </p:nvSpPr>
        <p:spPr>
          <a:xfrm>
            <a:off x="825539" y="1649719"/>
            <a:ext cx="1107996" cy="369332"/>
          </a:xfrm>
          <a:prstGeom prst="rect">
            <a:avLst/>
          </a:prstGeom>
          <a:noFill/>
        </p:spPr>
        <p:txBody>
          <a:bodyPr wrap="none" rtlCol="0">
            <a:spAutoFit/>
          </a:bodyPr>
          <a:lstStyle/>
          <a:p>
            <a:r>
              <a:rPr lang="zh-CN" altLang="en-US" b="1" dirty="0"/>
              <a:t>管理员：</a:t>
            </a:r>
            <a:endParaRPr lang="zh-CN" altLang="en-US" b="1" dirty="0"/>
          </a:p>
        </p:txBody>
      </p:sp>
      <p:sp>
        <p:nvSpPr>
          <p:cNvPr id="20" name="文本框 19"/>
          <p:cNvSpPr txBox="1"/>
          <p:nvPr/>
        </p:nvSpPr>
        <p:spPr>
          <a:xfrm>
            <a:off x="1083055" y="4278299"/>
            <a:ext cx="4339650" cy="369332"/>
          </a:xfrm>
          <a:prstGeom prst="rect">
            <a:avLst/>
          </a:prstGeom>
          <a:noFill/>
        </p:spPr>
        <p:txBody>
          <a:bodyPr wrap="none" rtlCol="0">
            <a:spAutoFit/>
          </a:bodyPr>
          <a:lstStyle/>
          <a:p>
            <a:r>
              <a:rPr lang="zh-CN" altLang="en-US" dirty="0"/>
              <a:t>申请颁发证书：向管理员申请颁发的证书</a:t>
            </a:r>
            <a:endParaRPr lang="zh-CN" altLang="en-US" dirty="0"/>
          </a:p>
        </p:txBody>
      </p:sp>
      <p:sp>
        <p:nvSpPr>
          <p:cNvPr id="21" name="文本框 20"/>
          <p:cNvSpPr txBox="1"/>
          <p:nvPr/>
        </p:nvSpPr>
        <p:spPr>
          <a:xfrm>
            <a:off x="1110551" y="4746147"/>
            <a:ext cx="3647152" cy="369332"/>
          </a:xfrm>
          <a:prstGeom prst="rect">
            <a:avLst/>
          </a:prstGeom>
          <a:noFill/>
        </p:spPr>
        <p:txBody>
          <a:bodyPr wrap="none" rtlCol="0">
            <a:spAutoFit/>
          </a:bodyPr>
          <a:lstStyle/>
          <a:p>
            <a:r>
              <a:rPr lang="zh-CN" altLang="en-US" dirty="0"/>
              <a:t>颁发证书给用户：颁发给普通用户</a:t>
            </a:r>
            <a:endParaRPr lang="zh-CN" altLang="en-US" dirty="0"/>
          </a:p>
        </p:txBody>
      </p:sp>
      <p:sp>
        <p:nvSpPr>
          <p:cNvPr id="22" name="文本框 21"/>
          <p:cNvSpPr txBox="1"/>
          <p:nvPr/>
        </p:nvSpPr>
        <p:spPr>
          <a:xfrm>
            <a:off x="1099344" y="5208281"/>
            <a:ext cx="5388862" cy="369332"/>
          </a:xfrm>
          <a:prstGeom prst="rect">
            <a:avLst/>
          </a:prstGeom>
          <a:noFill/>
        </p:spPr>
        <p:txBody>
          <a:bodyPr wrap="square" rtlCol="0">
            <a:spAutoFit/>
          </a:bodyPr>
          <a:lstStyle/>
          <a:p>
            <a:r>
              <a:rPr lang="zh-CN" altLang="en-US" dirty="0"/>
              <a:t>证书验证：通过验证码对用户提供的证书信息验证</a:t>
            </a:r>
            <a:endParaRPr lang="zh-CN" altLang="en-US" dirty="0"/>
          </a:p>
        </p:txBody>
      </p:sp>
      <p:sp>
        <p:nvSpPr>
          <p:cNvPr id="2" name="文本框 1"/>
          <p:cNvSpPr txBox="1"/>
          <p:nvPr/>
        </p:nvSpPr>
        <p:spPr>
          <a:xfrm>
            <a:off x="1787102" y="560965"/>
            <a:ext cx="3076998" cy="521970"/>
          </a:xfrm>
          <a:prstGeom prst="rect">
            <a:avLst/>
          </a:prstGeom>
          <a:noFill/>
        </p:spPr>
        <p:txBody>
          <a:bodyPr wrap="square" rtlCol="0">
            <a:spAutoFit/>
          </a:bodyPr>
          <a:lstStyle/>
          <a:p>
            <a:pPr lvl="0" algn="l"/>
            <a:r>
              <a:rPr lang="zh-CN" altLang="en-US" sz="2800" b="1" dirty="0">
                <a:solidFill>
                  <a:schemeClr val="accent1"/>
                </a:solidFill>
                <a:cs typeface="+mn-ea"/>
                <a:sym typeface="+mn-lt"/>
              </a:rPr>
              <a:t>证书管理模块</a:t>
            </a:r>
            <a:endParaRPr lang="en-US" altLang="zh-CN" sz="2800" b="1" dirty="0">
              <a:solidFill>
                <a:schemeClr val="accent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53" presetClass="entr" presetSubtype="16" fill="hold" grpId="2"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1113" y="1"/>
            <a:ext cx="1992314" cy="1701800"/>
            <a:chOff x="-11114" y="0"/>
            <a:chExt cx="2627313" cy="2852737"/>
          </a:xfrm>
        </p:grpSpPr>
        <p:sp>
          <p:nvSpPr>
            <p:cNvPr id="8" name="直角三角形 3"/>
            <p:cNvSpPr/>
            <p:nvPr/>
          </p:nvSpPr>
          <p:spPr>
            <a:xfrm>
              <a:off x="-11114" y="0"/>
              <a:ext cx="2627313" cy="2852737"/>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2188618"/>
                <a:gd name="connsiteY0-18" fmla="*/ 1498600 h 1498600"/>
                <a:gd name="connsiteX1-19" fmla="*/ 0 w 2188618"/>
                <a:gd name="connsiteY1-20" fmla="*/ 0 h 1498600"/>
                <a:gd name="connsiteX2-21" fmla="*/ 2188618 w 2188618"/>
                <a:gd name="connsiteY2-22" fmla="*/ 225540 h 1498600"/>
                <a:gd name="connsiteX3-23" fmla="*/ 0 w 2188618"/>
                <a:gd name="connsiteY3-24" fmla="*/ 1498600 h 1498600"/>
              </a:gdLst>
              <a:ahLst/>
              <a:cxnLst>
                <a:cxn ang="0">
                  <a:pos x="connsiteX0-1" y="connsiteY0-2"/>
                </a:cxn>
                <a:cxn ang="0">
                  <a:pos x="connsiteX1-3" y="connsiteY1-4"/>
                </a:cxn>
                <a:cxn ang="0">
                  <a:pos x="connsiteX2-5" y="connsiteY2-6"/>
                </a:cxn>
                <a:cxn ang="0">
                  <a:pos x="connsiteX3-7" y="connsiteY3-8"/>
                </a:cxn>
              </a:cxnLst>
              <a:rect l="l" t="t" r="r" b="b"/>
              <a:pathLst>
                <a:path w="2188618" h="1498600">
                  <a:moveTo>
                    <a:pt x="0" y="1498600"/>
                  </a:moveTo>
                  <a:lnTo>
                    <a:pt x="0" y="0"/>
                  </a:lnTo>
                  <a:lnTo>
                    <a:pt x="2188618" y="225540"/>
                  </a:lnTo>
                  <a:lnTo>
                    <a:pt x="0" y="1498600"/>
                  </a:lnTo>
                  <a:close/>
                </a:path>
              </a:pathLst>
            </a:cu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6" name="直角三角形 3"/>
            <p:cNvSpPr/>
            <p:nvPr/>
          </p:nvSpPr>
          <p:spPr>
            <a:xfrm>
              <a:off x="0" y="736600"/>
              <a:ext cx="679450" cy="14986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 name="直角三角形 3"/>
            <p:cNvSpPr/>
            <p:nvPr/>
          </p:nvSpPr>
          <p:spPr>
            <a:xfrm>
              <a:off x="0" y="0"/>
              <a:ext cx="1651000" cy="14732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Lst>
              <a:ahLst/>
              <a:cxnLst>
                <a:cxn ang="0">
                  <a:pos x="connsiteX0-1" y="connsiteY0-2"/>
                </a:cxn>
                <a:cxn ang="0">
                  <a:pos x="connsiteX1-3" y="connsiteY1-4"/>
                </a:cxn>
                <a:cxn ang="0">
                  <a:pos x="connsiteX2-5" y="connsiteY2-6"/>
                </a:cxn>
                <a:cxn ang="0">
                  <a:pos x="connsiteX3-7" y="connsiteY3-8"/>
                </a:cxn>
              </a:cxnLst>
              <a:rect l="l" t="t" r="r" b="b"/>
              <a:pathLst>
                <a:path w="1651000" h="2679700">
                  <a:moveTo>
                    <a:pt x="0" y="1498600"/>
                  </a:moveTo>
                  <a:lnTo>
                    <a:pt x="0" y="0"/>
                  </a:lnTo>
                  <a:lnTo>
                    <a:pt x="1651000" y="2679700"/>
                  </a:lnTo>
                  <a:lnTo>
                    <a:pt x="0" y="1498600"/>
                  </a:lnTo>
                  <a:close/>
                </a:path>
              </a:pathLst>
            </a:cu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5" name="直角三角形 3"/>
            <p:cNvSpPr/>
            <p:nvPr/>
          </p:nvSpPr>
          <p:spPr>
            <a:xfrm>
              <a:off x="0" y="0"/>
              <a:ext cx="2184400" cy="17907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7" name="直角三角形 3"/>
            <p:cNvSpPr/>
            <p:nvPr/>
          </p:nvSpPr>
          <p:spPr>
            <a:xfrm rot="5400000" flipV="1">
              <a:off x="370493" y="-381605"/>
              <a:ext cx="1597025" cy="2360236"/>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1299144"/>
                <a:gd name="connsiteY0-18" fmla="*/ 1498600 h 3725857"/>
                <a:gd name="connsiteX1-19" fmla="*/ 0 w 1299144"/>
                <a:gd name="connsiteY1-20" fmla="*/ 0 h 3725857"/>
                <a:gd name="connsiteX2-21" fmla="*/ 1299144 w 1299144"/>
                <a:gd name="connsiteY2-22" fmla="*/ 3725857 h 3725857"/>
                <a:gd name="connsiteX3-23" fmla="*/ 0 w 1299144"/>
                <a:gd name="connsiteY3-24" fmla="*/ 1498600 h 3725857"/>
              </a:gdLst>
              <a:ahLst/>
              <a:cxnLst>
                <a:cxn ang="0">
                  <a:pos x="connsiteX0-1" y="connsiteY0-2"/>
                </a:cxn>
                <a:cxn ang="0">
                  <a:pos x="connsiteX1-3" y="connsiteY1-4"/>
                </a:cxn>
                <a:cxn ang="0">
                  <a:pos x="connsiteX2-5" y="connsiteY2-6"/>
                </a:cxn>
                <a:cxn ang="0">
                  <a:pos x="connsiteX3-7" y="connsiteY3-8"/>
                </a:cxn>
              </a:cxnLst>
              <a:rect l="l" t="t" r="r" b="b"/>
              <a:pathLst>
                <a:path w="1299144" h="3725857">
                  <a:moveTo>
                    <a:pt x="0" y="1498600"/>
                  </a:moveTo>
                  <a:lnTo>
                    <a:pt x="0" y="0"/>
                  </a:lnTo>
                  <a:lnTo>
                    <a:pt x="1299144" y="3725857"/>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9" name="椭圆 8"/>
            <p:cNvSpPr/>
            <p:nvPr/>
          </p:nvSpPr>
          <p:spPr>
            <a:xfrm>
              <a:off x="818962" y="990600"/>
              <a:ext cx="13970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0" name="椭圆 9"/>
            <p:cNvSpPr/>
            <p:nvPr/>
          </p:nvSpPr>
          <p:spPr>
            <a:xfrm>
              <a:off x="342900" y="1382713"/>
              <a:ext cx="139700" cy="101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1" name="直角三角形 3"/>
            <p:cNvSpPr/>
            <p:nvPr/>
          </p:nvSpPr>
          <p:spPr>
            <a:xfrm>
              <a:off x="0" y="310357"/>
              <a:ext cx="969777" cy="127635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92454" y="1151385"/>
            <a:ext cx="4985463" cy="5056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p:cNvSpPr txBox="1"/>
          <p:nvPr/>
        </p:nvSpPr>
        <p:spPr>
          <a:xfrm>
            <a:off x="1249282" y="2660192"/>
            <a:ext cx="4801314" cy="369332"/>
          </a:xfrm>
          <a:prstGeom prst="rect">
            <a:avLst/>
          </a:prstGeom>
          <a:noFill/>
        </p:spPr>
        <p:txBody>
          <a:bodyPr wrap="none" rtlCol="0">
            <a:spAutoFit/>
          </a:bodyPr>
          <a:lstStyle/>
          <a:p>
            <a:r>
              <a:rPr lang="zh-CN" altLang="en-US" dirty="0"/>
              <a:t>生成证书验证码：选定证书生成对应的验证码</a:t>
            </a:r>
            <a:endParaRPr lang="zh-CN" altLang="en-US" dirty="0"/>
          </a:p>
        </p:txBody>
      </p:sp>
      <p:sp>
        <p:nvSpPr>
          <p:cNvPr id="17" name="文本框 16"/>
          <p:cNvSpPr txBox="1"/>
          <p:nvPr/>
        </p:nvSpPr>
        <p:spPr>
          <a:xfrm>
            <a:off x="1249282" y="3196982"/>
            <a:ext cx="4801314" cy="369332"/>
          </a:xfrm>
          <a:prstGeom prst="rect">
            <a:avLst/>
          </a:prstGeom>
          <a:noFill/>
        </p:spPr>
        <p:txBody>
          <a:bodyPr wrap="none" rtlCol="0">
            <a:spAutoFit/>
          </a:bodyPr>
          <a:lstStyle/>
          <a:p>
            <a:r>
              <a:rPr lang="zh-CN" altLang="en-US" dirty="0"/>
              <a:t>查看所有证书：查看用户自己拥有的所有证书</a:t>
            </a:r>
            <a:endParaRPr lang="zh-CN" altLang="en-US" dirty="0"/>
          </a:p>
        </p:txBody>
      </p:sp>
      <p:sp>
        <p:nvSpPr>
          <p:cNvPr id="19" name="文本框 18"/>
          <p:cNvSpPr txBox="1"/>
          <p:nvPr/>
        </p:nvSpPr>
        <p:spPr>
          <a:xfrm>
            <a:off x="856916" y="2123402"/>
            <a:ext cx="1338828" cy="369332"/>
          </a:xfrm>
          <a:prstGeom prst="rect">
            <a:avLst/>
          </a:prstGeom>
          <a:noFill/>
        </p:spPr>
        <p:txBody>
          <a:bodyPr wrap="none" rtlCol="0">
            <a:spAutoFit/>
          </a:bodyPr>
          <a:lstStyle/>
          <a:p>
            <a:r>
              <a:rPr lang="zh-CN" altLang="en-US" b="1" dirty="0"/>
              <a:t>普通用户：</a:t>
            </a:r>
            <a:endParaRPr lang="zh-CN" altLang="en-US" b="1" dirty="0"/>
          </a:p>
        </p:txBody>
      </p:sp>
      <p:sp>
        <p:nvSpPr>
          <p:cNvPr id="2" name="文本框 1"/>
          <p:cNvSpPr txBox="1"/>
          <p:nvPr/>
        </p:nvSpPr>
        <p:spPr>
          <a:xfrm>
            <a:off x="1778847" y="594620"/>
            <a:ext cx="3076998" cy="521970"/>
          </a:xfrm>
          <a:prstGeom prst="rect">
            <a:avLst/>
          </a:prstGeom>
          <a:noFill/>
        </p:spPr>
        <p:txBody>
          <a:bodyPr wrap="square" rtlCol="0">
            <a:spAutoFit/>
          </a:bodyPr>
          <a:lstStyle/>
          <a:p>
            <a:pPr lvl="0" algn="l"/>
            <a:r>
              <a:rPr lang="zh-CN" altLang="en-US" sz="2800" b="1" dirty="0">
                <a:solidFill>
                  <a:schemeClr val="accent1"/>
                </a:solidFill>
                <a:cs typeface="+mn-ea"/>
                <a:sym typeface="+mn-lt"/>
              </a:rPr>
              <a:t>证书管理模块</a:t>
            </a:r>
            <a:endParaRPr lang="en-US" altLang="zh-CN" sz="2800" b="1" dirty="0">
              <a:solidFill>
                <a:schemeClr val="accent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53" presetClass="entr" presetSubtype="16" fill="hold" grpId="2"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1113" y="1"/>
            <a:ext cx="1992314" cy="1701800"/>
            <a:chOff x="-11114" y="0"/>
            <a:chExt cx="2627313" cy="2852737"/>
          </a:xfrm>
        </p:grpSpPr>
        <p:sp>
          <p:nvSpPr>
            <p:cNvPr id="8" name="直角三角形 3"/>
            <p:cNvSpPr/>
            <p:nvPr/>
          </p:nvSpPr>
          <p:spPr>
            <a:xfrm>
              <a:off x="-11114" y="0"/>
              <a:ext cx="2627313" cy="2852737"/>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2188618"/>
                <a:gd name="connsiteY0-18" fmla="*/ 1498600 h 1498600"/>
                <a:gd name="connsiteX1-19" fmla="*/ 0 w 2188618"/>
                <a:gd name="connsiteY1-20" fmla="*/ 0 h 1498600"/>
                <a:gd name="connsiteX2-21" fmla="*/ 2188618 w 2188618"/>
                <a:gd name="connsiteY2-22" fmla="*/ 225540 h 1498600"/>
                <a:gd name="connsiteX3-23" fmla="*/ 0 w 2188618"/>
                <a:gd name="connsiteY3-24" fmla="*/ 1498600 h 1498600"/>
              </a:gdLst>
              <a:ahLst/>
              <a:cxnLst>
                <a:cxn ang="0">
                  <a:pos x="connsiteX0-1" y="connsiteY0-2"/>
                </a:cxn>
                <a:cxn ang="0">
                  <a:pos x="connsiteX1-3" y="connsiteY1-4"/>
                </a:cxn>
                <a:cxn ang="0">
                  <a:pos x="connsiteX2-5" y="connsiteY2-6"/>
                </a:cxn>
                <a:cxn ang="0">
                  <a:pos x="connsiteX3-7" y="connsiteY3-8"/>
                </a:cxn>
              </a:cxnLst>
              <a:rect l="l" t="t" r="r" b="b"/>
              <a:pathLst>
                <a:path w="2188618" h="1498600">
                  <a:moveTo>
                    <a:pt x="0" y="1498600"/>
                  </a:moveTo>
                  <a:lnTo>
                    <a:pt x="0" y="0"/>
                  </a:lnTo>
                  <a:lnTo>
                    <a:pt x="2188618" y="225540"/>
                  </a:lnTo>
                  <a:lnTo>
                    <a:pt x="0" y="1498600"/>
                  </a:lnTo>
                  <a:close/>
                </a:path>
              </a:pathLst>
            </a:cu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6" name="直角三角形 3"/>
            <p:cNvSpPr/>
            <p:nvPr/>
          </p:nvSpPr>
          <p:spPr>
            <a:xfrm>
              <a:off x="0" y="736600"/>
              <a:ext cx="679450" cy="14986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 name="直角三角形 3"/>
            <p:cNvSpPr/>
            <p:nvPr/>
          </p:nvSpPr>
          <p:spPr>
            <a:xfrm>
              <a:off x="0" y="0"/>
              <a:ext cx="1651000" cy="14732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Lst>
              <a:ahLst/>
              <a:cxnLst>
                <a:cxn ang="0">
                  <a:pos x="connsiteX0-1" y="connsiteY0-2"/>
                </a:cxn>
                <a:cxn ang="0">
                  <a:pos x="connsiteX1-3" y="connsiteY1-4"/>
                </a:cxn>
                <a:cxn ang="0">
                  <a:pos x="connsiteX2-5" y="connsiteY2-6"/>
                </a:cxn>
                <a:cxn ang="0">
                  <a:pos x="connsiteX3-7" y="connsiteY3-8"/>
                </a:cxn>
              </a:cxnLst>
              <a:rect l="l" t="t" r="r" b="b"/>
              <a:pathLst>
                <a:path w="1651000" h="2679700">
                  <a:moveTo>
                    <a:pt x="0" y="1498600"/>
                  </a:moveTo>
                  <a:lnTo>
                    <a:pt x="0" y="0"/>
                  </a:lnTo>
                  <a:lnTo>
                    <a:pt x="1651000" y="2679700"/>
                  </a:lnTo>
                  <a:lnTo>
                    <a:pt x="0" y="1498600"/>
                  </a:lnTo>
                  <a:close/>
                </a:path>
              </a:pathLst>
            </a:cu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5" name="直角三角形 3"/>
            <p:cNvSpPr/>
            <p:nvPr/>
          </p:nvSpPr>
          <p:spPr>
            <a:xfrm>
              <a:off x="0" y="0"/>
              <a:ext cx="2184400" cy="17907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7" name="直角三角形 3"/>
            <p:cNvSpPr/>
            <p:nvPr/>
          </p:nvSpPr>
          <p:spPr>
            <a:xfrm rot="5400000" flipV="1">
              <a:off x="370493" y="-381605"/>
              <a:ext cx="1597025" cy="2360236"/>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1299144"/>
                <a:gd name="connsiteY0-18" fmla="*/ 1498600 h 3725857"/>
                <a:gd name="connsiteX1-19" fmla="*/ 0 w 1299144"/>
                <a:gd name="connsiteY1-20" fmla="*/ 0 h 3725857"/>
                <a:gd name="connsiteX2-21" fmla="*/ 1299144 w 1299144"/>
                <a:gd name="connsiteY2-22" fmla="*/ 3725857 h 3725857"/>
                <a:gd name="connsiteX3-23" fmla="*/ 0 w 1299144"/>
                <a:gd name="connsiteY3-24" fmla="*/ 1498600 h 3725857"/>
              </a:gdLst>
              <a:ahLst/>
              <a:cxnLst>
                <a:cxn ang="0">
                  <a:pos x="connsiteX0-1" y="connsiteY0-2"/>
                </a:cxn>
                <a:cxn ang="0">
                  <a:pos x="connsiteX1-3" y="connsiteY1-4"/>
                </a:cxn>
                <a:cxn ang="0">
                  <a:pos x="connsiteX2-5" y="connsiteY2-6"/>
                </a:cxn>
                <a:cxn ang="0">
                  <a:pos x="connsiteX3-7" y="connsiteY3-8"/>
                </a:cxn>
              </a:cxnLst>
              <a:rect l="l" t="t" r="r" b="b"/>
              <a:pathLst>
                <a:path w="1299144" h="3725857">
                  <a:moveTo>
                    <a:pt x="0" y="1498600"/>
                  </a:moveTo>
                  <a:lnTo>
                    <a:pt x="0" y="0"/>
                  </a:lnTo>
                  <a:lnTo>
                    <a:pt x="1299144" y="3725857"/>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9" name="椭圆 8"/>
            <p:cNvSpPr/>
            <p:nvPr/>
          </p:nvSpPr>
          <p:spPr>
            <a:xfrm>
              <a:off x="818962" y="990600"/>
              <a:ext cx="13970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0" name="椭圆 9"/>
            <p:cNvSpPr/>
            <p:nvPr/>
          </p:nvSpPr>
          <p:spPr>
            <a:xfrm>
              <a:off x="342900" y="1382713"/>
              <a:ext cx="139700" cy="101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1" name="直角三角形 3"/>
            <p:cNvSpPr/>
            <p:nvPr/>
          </p:nvSpPr>
          <p:spPr>
            <a:xfrm>
              <a:off x="0" y="310357"/>
              <a:ext cx="969777" cy="127635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pic>
        <p:nvPicPr>
          <p:cNvPr id="307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07507" y="1578400"/>
            <a:ext cx="4731776" cy="4390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文本框 16"/>
          <p:cNvSpPr txBox="1"/>
          <p:nvPr/>
        </p:nvSpPr>
        <p:spPr>
          <a:xfrm>
            <a:off x="724277" y="1702278"/>
            <a:ext cx="1107996" cy="369332"/>
          </a:xfrm>
          <a:prstGeom prst="rect">
            <a:avLst/>
          </a:prstGeom>
          <a:noFill/>
        </p:spPr>
        <p:txBody>
          <a:bodyPr wrap="none" rtlCol="0">
            <a:spAutoFit/>
          </a:bodyPr>
          <a:lstStyle/>
          <a:p>
            <a:r>
              <a:rPr lang="zh-CN" altLang="en-US" b="1" dirty="0"/>
              <a:t>管理员：</a:t>
            </a:r>
            <a:endParaRPr lang="zh-CN" altLang="en-US" b="1" dirty="0"/>
          </a:p>
        </p:txBody>
      </p:sp>
      <p:sp>
        <p:nvSpPr>
          <p:cNvPr id="18" name="文本框 17"/>
          <p:cNvSpPr txBox="1"/>
          <p:nvPr/>
        </p:nvSpPr>
        <p:spPr>
          <a:xfrm>
            <a:off x="724277" y="3587167"/>
            <a:ext cx="877163" cy="369332"/>
          </a:xfrm>
          <a:prstGeom prst="rect">
            <a:avLst/>
          </a:prstGeom>
          <a:noFill/>
        </p:spPr>
        <p:txBody>
          <a:bodyPr wrap="none" rtlCol="0">
            <a:spAutoFit/>
          </a:bodyPr>
          <a:lstStyle/>
          <a:p>
            <a:r>
              <a:rPr lang="zh-CN" altLang="en-US" b="1" dirty="0"/>
              <a:t>用户：</a:t>
            </a:r>
            <a:endParaRPr lang="zh-CN" altLang="en-US" b="1" dirty="0"/>
          </a:p>
        </p:txBody>
      </p:sp>
      <p:sp>
        <p:nvSpPr>
          <p:cNvPr id="19" name="文本框 18"/>
          <p:cNvSpPr txBox="1"/>
          <p:nvPr/>
        </p:nvSpPr>
        <p:spPr>
          <a:xfrm>
            <a:off x="981974" y="2254945"/>
            <a:ext cx="3416320" cy="369332"/>
          </a:xfrm>
          <a:prstGeom prst="rect">
            <a:avLst/>
          </a:prstGeom>
          <a:noFill/>
        </p:spPr>
        <p:txBody>
          <a:bodyPr wrap="none" rtlCol="0">
            <a:spAutoFit/>
          </a:bodyPr>
          <a:lstStyle/>
          <a:p>
            <a:r>
              <a:rPr lang="zh-CN" altLang="en-US" dirty="0"/>
              <a:t>显示用户列表：显示所有的用户</a:t>
            </a:r>
            <a:endParaRPr lang="zh-CN" altLang="en-US" dirty="0"/>
          </a:p>
        </p:txBody>
      </p:sp>
      <p:sp>
        <p:nvSpPr>
          <p:cNvPr id="20" name="文本框 19"/>
          <p:cNvSpPr txBox="1"/>
          <p:nvPr/>
        </p:nvSpPr>
        <p:spPr>
          <a:xfrm>
            <a:off x="981974" y="2651311"/>
            <a:ext cx="5262979" cy="369332"/>
          </a:xfrm>
          <a:prstGeom prst="rect">
            <a:avLst/>
          </a:prstGeom>
          <a:noFill/>
        </p:spPr>
        <p:txBody>
          <a:bodyPr wrap="none" rtlCol="0">
            <a:spAutoFit/>
          </a:bodyPr>
          <a:lstStyle/>
          <a:p>
            <a:r>
              <a:rPr lang="zh-CN" altLang="en-US" dirty="0"/>
              <a:t>授权个人用户成为机构：将用户的身份设置为机构</a:t>
            </a:r>
            <a:endParaRPr lang="zh-CN" altLang="en-US" dirty="0"/>
          </a:p>
        </p:txBody>
      </p:sp>
      <p:sp>
        <p:nvSpPr>
          <p:cNvPr id="21" name="文本框 20"/>
          <p:cNvSpPr txBox="1"/>
          <p:nvPr/>
        </p:nvSpPr>
        <p:spPr>
          <a:xfrm>
            <a:off x="981974" y="3041457"/>
            <a:ext cx="4968027" cy="369332"/>
          </a:xfrm>
          <a:prstGeom prst="rect">
            <a:avLst/>
          </a:prstGeom>
          <a:noFill/>
        </p:spPr>
        <p:txBody>
          <a:bodyPr wrap="none" rtlCol="0">
            <a:spAutoFit/>
          </a:bodyPr>
          <a:lstStyle/>
          <a:p>
            <a:r>
              <a:rPr lang="zh-CN" altLang="en-US" dirty="0"/>
              <a:t>查询机构申请列表：查看要申请为机构的用户</a:t>
            </a:r>
            <a:endParaRPr lang="zh-CN" altLang="en-US" dirty="0"/>
          </a:p>
        </p:txBody>
      </p:sp>
      <p:sp>
        <p:nvSpPr>
          <p:cNvPr id="22" name="文本框 21"/>
          <p:cNvSpPr txBox="1"/>
          <p:nvPr/>
        </p:nvSpPr>
        <p:spPr>
          <a:xfrm>
            <a:off x="981974" y="4159027"/>
            <a:ext cx="4801314" cy="369332"/>
          </a:xfrm>
          <a:prstGeom prst="rect">
            <a:avLst/>
          </a:prstGeom>
          <a:noFill/>
        </p:spPr>
        <p:txBody>
          <a:bodyPr wrap="none" rtlCol="0">
            <a:spAutoFit/>
          </a:bodyPr>
          <a:lstStyle/>
          <a:p>
            <a:r>
              <a:rPr lang="zh-CN" altLang="en-US" dirty="0"/>
              <a:t>查询机构申请列表：查看自己成为机构的申请</a:t>
            </a:r>
            <a:endParaRPr lang="zh-CN" altLang="en-US" dirty="0"/>
          </a:p>
        </p:txBody>
      </p:sp>
      <p:sp>
        <p:nvSpPr>
          <p:cNvPr id="23" name="文本框 22"/>
          <p:cNvSpPr txBox="1"/>
          <p:nvPr/>
        </p:nvSpPr>
        <p:spPr>
          <a:xfrm>
            <a:off x="981974" y="4619608"/>
            <a:ext cx="2954655" cy="369332"/>
          </a:xfrm>
          <a:prstGeom prst="rect">
            <a:avLst/>
          </a:prstGeom>
          <a:noFill/>
        </p:spPr>
        <p:txBody>
          <a:bodyPr wrap="none" rtlCol="0">
            <a:spAutoFit/>
          </a:bodyPr>
          <a:lstStyle/>
          <a:p>
            <a:r>
              <a:rPr lang="zh-CN" altLang="en-US" dirty="0"/>
              <a:t>修改密码：对密码进行修改</a:t>
            </a:r>
            <a:endParaRPr lang="zh-CN" altLang="en-US" dirty="0"/>
          </a:p>
        </p:txBody>
      </p:sp>
      <p:sp>
        <p:nvSpPr>
          <p:cNvPr id="24" name="文本框 23"/>
          <p:cNvSpPr txBox="1"/>
          <p:nvPr/>
        </p:nvSpPr>
        <p:spPr>
          <a:xfrm>
            <a:off x="981974" y="5155722"/>
            <a:ext cx="3877985" cy="369332"/>
          </a:xfrm>
          <a:prstGeom prst="rect">
            <a:avLst/>
          </a:prstGeom>
          <a:noFill/>
        </p:spPr>
        <p:txBody>
          <a:bodyPr wrap="none" rtlCol="0">
            <a:spAutoFit/>
          </a:bodyPr>
          <a:lstStyle/>
          <a:p>
            <a:r>
              <a:rPr lang="zh-CN" altLang="en-US" dirty="0"/>
              <a:t>申请成为机构：提交成为机构的申请</a:t>
            </a:r>
            <a:endParaRPr lang="zh-CN" altLang="en-US" dirty="0"/>
          </a:p>
        </p:txBody>
      </p:sp>
      <p:sp>
        <p:nvSpPr>
          <p:cNvPr id="2" name="文本框 1"/>
          <p:cNvSpPr txBox="1"/>
          <p:nvPr/>
        </p:nvSpPr>
        <p:spPr>
          <a:xfrm>
            <a:off x="1778847" y="594620"/>
            <a:ext cx="3076998" cy="521970"/>
          </a:xfrm>
          <a:prstGeom prst="rect">
            <a:avLst/>
          </a:prstGeom>
          <a:noFill/>
        </p:spPr>
        <p:txBody>
          <a:bodyPr wrap="square" rtlCol="0">
            <a:spAutoFit/>
          </a:bodyPr>
          <a:lstStyle/>
          <a:p>
            <a:pPr lvl="0" algn="l"/>
            <a:r>
              <a:rPr lang="zh-CN" altLang="en-US" sz="2800" b="1" dirty="0">
                <a:solidFill>
                  <a:schemeClr val="accent1"/>
                </a:solidFill>
                <a:cs typeface="+mn-ea"/>
                <a:sym typeface="+mn-lt"/>
              </a:rPr>
              <a:t>用户管理模块</a:t>
            </a:r>
            <a:endParaRPr lang="en-US" altLang="zh-CN" sz="2800" b="1" dirty="0">
              <a:solidFill>
                <a:schemeClr val="accent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53" presetClass="entr" presetSubtype="16" fill="hold" grpId="2"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Lst>
  </p:timing>
</p:sld>
</file>

<file path=ppt/tags/tag1.xml><?xml version="1.0" encoding="utf-8"?>
<p:tagLst xmlns:p="http://schemas.openxmlformats.org/presentationml/2006/main">
  <p:tag name="ISPRING_PRESENTATION_TITLE" val="PowerPoint 演示文稿"/>
</p:tagLst>
</file>

<file path=ppt/theme/theme1.xml><?xml version="1.0" encoding="utf-8"?>
<a:theme xmlns:a="http://schemas.openxmlformats.org/drawingml/2006/main" name="第一PPT，www.1ppt.com">
  <a:themeElements>
    <a:clrScheme name="自定义 35">
      <a:dk1>
        <a:sysClr val="windowText" lastClr="000000"/>
      </a:dk1>
      <a:lt1>
        <a:sysClr val="window" lastClr="FFFFFF"/>
      </a:lt1>
      <a:dk2>
        <a:srgbClr val="44546A"/>
      </a:dk2>
      <a:lt2>
        <a:srgbClr val="E7E6E6"/>
      </a:lt2>
      <a:accent1>
        <a:srgbClr val="5362A5"/>
      </a:accent1>
      <a:accent2>
        <a:srgbClr val="69C6E1"/>
      </a:accent2>
      <a:accent3>
        <a:srgbClr val="5362A5"/>
      </a:accent3>
      <a:accent4>
        <a:srgbClr val="69C6E1"/>
      </a:accent4>
      <a:accent5>
        <a:srgbClr val="5362A5"/>
      </a:accent5>
      <a:accent6>
        <a:srgbClr val="69C6E1"/>
      </a:accent6>
      <a:hlink>
        <a:srgbClr val="5362A5"/>
      </a:hlink>
      <a:folHlink>
        <a:srgbClr val="69C6E1"/>
      </a:folHlink>
    </a:clrScheme>
    <a:fontScheme name="cmogn1mh">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1545</Words>
  <Application>WPS 演示</Application>
  <PresentationFormat>宽屏</PresentationFormat>
  <Paragraphs>193</Paragraphs>
  <Slides>38</Slides>
  <Notes>37</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38</vt:i4>
      </vt:variant>
    </vt:vector>
  </HeadingPairs>
  <TitlesOfParts>
    <vt:vector size="49" baseType="lpstr">
      <vt:lpstr>Arial</vt:lpstr>
      <vt:lpstr>宋体</vt:lpstr>
      <vt:lpstr>Wingdings</vt:lpstr>
      <vt:lpstr>微软雅黑</vt:lpstr>
      <vt:lpstr>等线</vt:lpstr>
      <vt:lpstr>Arial Unicode MS</vt:lpstr>
      <vt:lpstr>Wingdings</vt:lpstr>
      <vt:lpstr>楷体</vt:lpstr>
      <vt:lpstr>Calibri</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月度工作总结</dc:title>
  <dc:creator>第一PPT</dc:creator>
  <cp:keywords>www.1ppt.com</cp:keywords>
  <dc:description>www.1ppt.com</dc:description>
  <cp:lastModifiedBy>C*P</cp:lastModifiedBy>
  <cp:revision>67</cp:revision>
  <dcterms:created xsi:type="dcterms:W3CDTF">2017-05-19T09:35:00Z</dcterms:created>
  <dcterms:modified xsi:type="dcterms:W3CDTF">2021-07-12T06:29:37Z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2052-11.1.0.10578</vt:lpwstr>
  </property>
  <property fmtid="{D5CDD505-2E9C-101B-9397-08002B2CF9AE}" pid="3" name="ICV">
    <vt:lpwstr>D83B5C24D7734D74A10EC8FE83D72E82</vt:lpwstr>
  </property>
</Properties>
</file>